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78" r:id="rId2"/>
    <p:sldId id="279" r:id="rId3"/>
    <p:sldId id="330" r:id="rId4"/>
    <p:sldId id="331" r:id="rId5"/>
    <p:sldId id="281" r:id="rId6"/>
    <p:sldId id="282" r:id="rId7"/>
    <p:sldId id="283" r:id="rId8"/>
    <p:sldId id="284" r:id="rId9"/>
    <p:sldId id="288" r:id="rId10"/>
    <p:sldId id="289" r:id="rId11"/>
    <p:sldId id="285" r:id="rId12"/>
    <p:sldId id="290" r:id="rId13"/>
    <p:sldId id="257" r:id="rId14"/>
    <p:sldId id="314" r:id="rId15"/>
    <p:sldId id="324" r:id="rId16"/>
    <p:sldId id="258" r:id="rId17"/>
    <p:sldId id="259" r:id="rId18"/>
    <p:sldId id="260" r:id="rId19"/>
    <p:sldId id="261" r:id="rId20"/>
    <p:sldId id="262" r:id="rId21"/>
    <p:sldId id="310" r:id="rId22"/>
    <p:sldId id="336" r:id="rId23"/>
    <p:sldId id="337" r:id="rId24"/>
    <p:sldId id="293" r:id="rId25"/>
    <p:sldId id="321" r:id="rId26"/>
    <p:sldId id="267" r:id="rId27"/>
    <p:sldId id="317" r:id="rId28"/>
    <p:sldId id="322" r:id="rId29"/>
    <p:sldId id="268" r:id="rId30"/>
    <p:sldId id="269" r:id="rId31"/>
    <p:sldId id="270" r:id="rId32"/>
    <p:sldId id="332" r:id="rId33"/>
    <p:sldId id="316" r:id="rId34"/>
    <p:sldId id="315" r:id="rId35"/>
    <p:sldId id="323" r:id="rId36"/>
    <p:sldId id="271" r:id="rId37"/>
    <p:sldId id="339" r:id="rId38"/>
    <p:sldId id="272" r:id="rId39"/>
    <p:sldId id="335" r:id="rId40"/>
    <p:sldId id="273" r:id="rId41"/>
    <p:sldId id="304" r:id="rId42"/>
    <p:sldId id="328" r:id="rId43"/>
    <p:sldId id="326" r:id="rId44"/>
    <p:sldId id="333" r:id="rId45"/>
    <p:sldId id="340" r:id="rId46"/>
    <p:sldId id="341" r:id="rId47"/>
    <p:sldId id="338" r:id="rId48"/>
    <p:sldId id="325" r:id="rId49"/>
    <p:sldId id="302" r:id="rId50"/>
    <p:sldId id="299" r:id="rId51"/>
    <p:sldId id="300" r:id="rId52"/>
    <p:sldId id="301" r:id="rId53"/>
    <p:sldId id="329" r:id="rId54"/>
    <p:sldId id="27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inma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8" d="100"/>
          <a:sy n="58" d="100"/>
        </p:scale>
        <p:origin x="72"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15952-697F-423E-94BF-49F38C891B3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5B6018F2-A820-417E-B8B3-6D60654523BC}">
      <dgm:prSet phldrT="[Text]"/>
      <dgm:spPr/>
      <dgm:t>
        <a:bodyPr/>
        <a:lstStyle/>
        <a:p>
          <a:r>
            <a:rPr lang="en-US" dirty="0" smtClean="0"/>
            <a:t>Funded</a:t>
          </a:r>
          <a:endParaRPr lang="en-US" dirty="0"/>
        </a:p>
      </dgm:t>
    </dgm:pt>
    <dgm:pt modelId="{A9525894-7A56-4960-9BA1-D351E3164B4E}" type="parTrans" cxnId="{9641ED3F-AC40-4F78-80C3-1E36CE459EF1}">
      <dgm:prSet/>
      <dgm:spPr/>
      <dgm:t>
        <a:bodyPr/>
        <a:lstStyle/>
        <a:p>
          <a:endParaRPr lang="en-US"/>
        </a:p>
      </dgm:t>
    </dgm:pt>
    <dgm:pt modelId="{475DBB35-E102-4E86-AF5E-2C91B68DB3CE}" type="sibTrans" cxnId="{9641ED3F-AC40-4F78-80C3-1E36CE459EF1}">
      <dgm:prSet/>
      <dgm:spPr/>
      <dgm:t>
        <a:bodyPr/>
        <a:lstStyle/>
        <a:p>
          <a:endParaRPr lang="en-US"/>
        </a:p>
      </dgm:t>
    </dgm:pt>
    <dgm:pt modelId="{EA83CC19-ED43-4013-A761-EFDCB9BE6629}">
      <dgm:prSet phldrT="[Text]"/>
      <dgm:spPr/>
      <dgm:t>
        <a:bodyPr/>
        <a:lstStyle/>
        <a:p>
          <a:r>
            <a:rPr lang="en-US" dirty="0" smtClean="0"/>
            <a:t>Funded with amount requested</a:t>
          </a:r>
          <a:endParaRPr lang="en-US" dirty="0"/>
        </a:p>
      </dgm:t>
    </dgm:pt>
    <dgm:pt modelId="{4EDF64E8-7C20-447D-A67C-3BC5CDD3CF91}" type="parTrans" cxnId="{9D4BB1F1-8A23-4CCB-AF12-6104416C0FBE}">
      <dgm:prSet/>
      <dgm:spPr/>
      <dgm:t>
        <a:bodyPr/>
        <a:lstStyle/>
        <a:p>
          <a:endParaRPr lang="en-US"/>
        </a:p>
      </dgm:t>
    </dgm:pt>
    <dgm:pt modelId="{38061703-0C8A-4974-B949-85C7A97CBDB3}" type="sibTrans" cxnId="{9D4BB1F1-8A23-4CCB-AF12-6104416C0FBE}">
      <dgm:prSet/>
      <dgm:spPr/>
      <dgm:t>
        <a:bodyPr/>
        <a:lstStyle/>
        <a:p>
          <a:endParaRPr lang="en-US"/>
        </a:p>
      </dgm:t>
    </dgm:pt>
    <dgm:pt modelId="{E83A3827-6B71-47F1-8C31-B0B07A7FC58A}">
      <dgm:prSet phldrT="[Text]"/>
      <dgm:spPr/>
      <dgm:t>
        <a:bodyPr/>
        <a:lstStyle/>
        <a:p>
          <a:r>
            <a:rPr lang="en-US" dirty="0" smtClean="0"/>
            <a:t>Funded with a different amount</a:t>
          </a:r>
          <a:endParaRPr lang="en-US" dirty="0"/>
        </a:p>
      </dgm:t>
    </dgm:pt>
    <dgm:pt modelId="{50F4A6A8-F463-4086-B8EB-71399DF6AC4C}" type="parTrans" cxnId="{600A2F52-940F-46C2-9E66-BF73FE3440AC}">
      <dgm:prSet/>
      <dgm:spPr/>
      <dgm:t>
        <a:bodyPr/>
        <a:lstStyle/>
        <a:p>
          <a:endParaRPr lang="en-US"/>
        </a:p>
      </dgm:t>
    </dgm:pt>
    <dgm:pt modelId="{DCA14C54-E60F-4778-9AD9-B72DE8F7ADC4}" type="sibTrans" cxnId="{600A2F52-940F-46C2-9E66-BF73FE3440AC}">
      <dgm:prSet/>
      <dgm:spPr/>
      <dgm:t>
        <a:bodyPr/>
        <a:lstStyle/>
        <a:p>
          <a:endParaRPr lang="en-US"/>
        </a:p>
      </dgm:t>
    </dgm:pt>
    <dgm:pt modelId="{D7651466-4119-4E41-8688-64FC446BA32E}">
      <dgm:prSet phldrT="[Text]"/>
      <dgm:spPr/>
      <dgm:t>
        <a:bodyPr/>
        <a:lstStyle/>
        <a:p>
          <a:r>
            <a:rPr lang="en-US" dirty="0" smtClean="0"/>
            <a:t>Accepted</a:t>
          </a:r>
          <a:endParaRPr lang="en-US" dirty="0"/>
        </a:p>
      </dgm:t>
    </dgm:pt>
    <dgm:pt modelId="{41847E6C-D3AD-4AE4-B8B1-3BAEAC9B9716}" type="parTrans" cxnId="{4CDC9094-4BC3-41BF-B185-EC404308538F}">
      <dgm:prSet/>
      <dgm:spPr/>
      <dgm:t>
        <a:bodyPr/>
        <a:lstStyle/>
        <a:p>
          <a:endParaRPr lang="en-US"/>
        </a:p>
      </dgm:t>
    </dgm:pt>
    <dgm:pt modelId="{E7159008-8D2D-4E3D-86A7-1BA326F71159}" type="sibTrans" cxnId="{4CDC9094-4BC3-41BF-B185-EC404308538F}">
      <dgm:prSet/>
      <dgm:spPr/>
      <dgm:t>
        <a:bodyPr/>
        <a:lstStyle/>
        <a:p>
          <a:endParaRPr lang="en-US"/>
        </a:p>
      </dgm:t>
    </dgm:pt>
    <dgm:pt modelId="{92DAFDBC-942A-4F54-AA73-DD19875EBDBF}">
      <dgm:prSet phldrT="[Text]"/>
      <dgm:spPr/>
      <dgm:t>
        <a:bodyPr/>
        <a:lstStyle/>
        <a:p>
          <a:r>
            <a:rPr lang="en-US" dirty="0" smtClean="0"/>
            <a:t>Proposal is accepted but not funded</a:t>
          </a:r>
          <a:endParaRPr lang="en-US" dirty="0"/>
        </a:p>
      </dgm:t>
    </dgm:pt>
    <dgm:pt modelId="{1644D6E7-2EA2-4E25-AA62-57DAFA8D092D}" type="parTrans" cxnId="{D51988C8-4A62-46C0-A3BD-E5FF44055282}">
      <dgm:prSet/>
      <dgm:spPr/>
      <dgm:t>
        <a:bodyPr/>
        <a:lstStyle/>
        <a:p>
          <a:endParaRPr lang="en-US"/>
        </a:p>
      </dgm:t>
    </dgm:pt>
    <dgm:pt modelId="{C623CEA0-D949-4E77-B4F2-7AE2EBC6C463}" type="sibTrans" cxnId="{D51988C8-4A62-46C0-A3BD-E5FF44055282}">
      <dgm:prSet/>
      <dgm:spPr/>
      <dgm:t>
        <a:bodyPr/>
        <a:lstStyle/>
        <a:p>
          <a:endParaRPr lang="en-US"/>
        </a:p>
      </dgm:t>
    </dgm:pt>
    <dgm:pt modelId="{9F22E585-69B8-4435-AC0B-5382F27F3ACB}">
      <dgm:prSet phldrT="[Text]"/>
      <dgm:spPr/>
      <dgm:t>
        <a:bodyPr/>
        <a:lstStyle/>
        <a:p>
          <a:r>
            <a:rPr lang="en-US" dirty="0" smtClean="0"/>
            <a:t>Rejected</a:t>
          </a:r>
          <a:endParaRPr lang="en-US" dirty="0"/>
        </a:p>
      </dgm:t>
    </dgm:pt>
    <dgm:pt modelId="{935BF587-B667-43D2-87BF-C08C44CE8AEF}" type="parTrans" cxnId="{97E9F41E-7A44-49C0-A319-F67E307DE733}">
      <dgm:prSet/>
      <dgm:spPr/>
      <dgm:t>
        <a:bodyPr/>
        <a:lstStyle/>
        <a:p>
          <a:endParaRPr lang="en-US"/>
        </a:p>
      </dgm:t>
    </dgm:pt>
    <dgm:pt modelId="{45578CD1-FCA6-4819-AFED-DFA6312ED298}" type="sibTrans" cxnId="{97E9F41E-7A44-49C0-A319-F67E307DE733}">
      <dgm:prSet/>
      <dgm:spPr/>
      <dgm:t>
        <a:bodyPr/>
        <a:lstStyle/>
        <a:p>
          <a:endParaRPr lang="en-US"/>
        </a:p>
      </dgm:t>
    </dgm:pt>
    <dgm:pt modelId="{57213898-FB56-43D6-BCF6-EBDA28E883FF}">
      <dgm:prSet phldrT="[Text]"/>
      <dgm:spPr/>
      <dgm:t>
        <a:bodyPr/>
        <a:lstStyle/>
        <a:p>
          <a:r>
            <a:rPr lang="en-US" dirty="0" smtClean="0"/>
            <a:t>Proposal is rejected</a:t>
          </a:r>
          <a:endParaRPr lang="en-US" dirty="0"/>
        </a:p>
      </dgm:t>
    </dgm:pt>
    <dgm:pt modelId="{A655A45B-D9C7-4228-9F9C-CE81AE4719FC}" type="parTrans" cxnId="{95DC3794-1032-4BEA-8031-927A9B7BEC58}">
      <dgm:prSet/>
      <dgm:spPr/>
      <dgm:t>
        <a:bodyPr/>
        <a:lstStyle/>
        <a:p>
          <a:endParaRPr lang="en-US"/>
        </a:p>
      </dgm:t>
    </dgm:pt>
    <dgm:pt modelId="{41AB9DF4-83A3-4F3D-B856-F993BFA1E744}" type="sibTrans" cxnId="{95DC3794-1032-4BEA-8031-927A9B7BEC58}">
      <dgm:prSet/>
      <dgm:spPr/>
      <dgm:t>
        <a:bodyPr/>
        <a:lstStyle/>
        <a:p>
          <a:endParaRPr lang="en-US"/>
        </a:p>
      </dgm:t>
    </dgm:pt>
    <dgm:pt modelId="{A8089281-1600-47B0-B510-FDBEA3FCA15D}" type="pres">
      <dgm:prSet presAssocID="{F4515952-697F-423E-94BF-49F38C891B3B}" presName="linearFlow" presStyleCnt="0">
        <dgm:presLayoutVars>
          <dgm:dir/>
          <dgm:animLvl val="lvl"/>
          <dgm:resizeHandles val="exact"/>
        </dgm:presLayoutVars>
      </dgm:prSet>
      <dgm:spPr/>
      <dgm:t>
        <a:bodyPr/>
        <a:lstStyle/>
        <a:p>
          <a:endParaRPr lang="en-US"/>
        </a:p>
      </dgm:t>
    </dgm:pt>
    <dgm:pt modelId="{6939B432-7FDA-4DAD-82BA-860851B59A6D}" type="pres">
      <dgm:prSet presAssocID="{5B6018F2-A820-417E-B8B3-6D60654523BC}" presName="composite" presStyleCnt="0"/>
      <dgm:spPr/>
    </dgm:pt>
    <dgm:pt modelId="{9A4C3D99-2D8F-4478-9E3F-F33B0A7230BF}" type="pres">
      <dgm:prSet presAssocID="{5B6018F2-A820-417E-B8B3-6D60654523BC}" presName="parentText" presStyleLbl="alignNode1" presStyleIdx="0" presStyleCnt="3">
        <dgm:presLayoutVars>
          <dgm:chMax val="1"/>
          <dgm:bulletEnabled val="1"/>
        </dgm:presLayoutVars>
      </dgm:prSet>
      <dgm:spPr/>
      <dgm:t>
        <a:bodyPr/>
        <a:lstStyle/>
        <a:p>
          <a:endParaRPr lang="en-US"/>
        </a:p>
      </dgm:t>
    </dgm:pt>
    <dgm:pt modelId="{28FCEC3C-96EF-4A55-8872-7586758A646C}" type="pres">
      <dgm:prSet presAssocID="{5B6018F2-A820-417E-B8B3-6D60654523BC}" presName="descendantText" presStyleLbl="alignAcc1" presStyleIdx="0" presStyleCnt="3">
        <dgm:presLayoutVars>
          <dgm:bulletEnabled val="1"/>
        </dgm:presLayoutVars>
      </dgm:prSet>
      <dgm:spPr/>
      <dgm:t>
        <a:bodyPr/>
        <a:lstStyle/>
        <a:p>
          <a:endParaRPr lang="en-US"/>
        </a:p>
      </dgm:t>
    </dgm:pt>
    <dgm:pt modelId="{7F964760-11AF-49FB-843B-53905B367338}" type="pres">
      <dgm:prSet presAssocID="{475DBB35-E102-4E86-AF5E-2C91B68DB3CE}" presName="sp" presStyleCnt="0"/>
      <dgm:spPr/>
    </dgm:pt>
    <dgm:pt modelId="{4DC33490-0032-42F5-9345-D6EEBB115F5A}" type="pres">
      <dgm:prSet presAssocID="{D7651466-4119-4E41-8688-64FC446BA32E}" presName="composite" presStyleCnt="0"/>
      <dgm:spPr/>
    </dgm:pt>
    <dgm:pt modelId="{2DB98986-A26D-4CEE-81ED-D9A1BCFAA50F}" type="pres">
      <dgm:prSet presAssocID="{D7651466-4119-4E41-8688-64FC446BA32E}" presName="parentText" presStyleLbl="alignNode1" presStyleIdx="1" presStyleCnt="3">
        <dgm:presLayoutVars>
          <dgm:chMax val="1"/>
          <dgm:bulletEnabled val="1"/>
        </dgm:presLayoutVars>
      </dgm:prSet>
      <dgm:spPr/>
      <dgm:t>
        <a:bodyPr/>
        <a:lstStyle/>
        <a:p>
          <a:endParaRPr lang="en-US"/>
        </a:p>
      </dgm:t>
    </dgm:pt>
    <dgm:pt modelId="{4C2772A5-2D43-47D5-B6E4-6B98A03A9925}" type="pres">
      <dgm:prSet presAssocID="{D7651466-4119-4E41-8688-64FC446BA32E}" presName="descendantText" presStyleLbl="alignAcc1" presStyleIdx="1" presStyleCnt="3">
        <dgm:presLayoutVars>
          <dgm:bulletEnabled val="1"/>
        </dgm:presLayoutVars>
      </dgm:prSet>
      <dgm:spPr/>
      <dgm:t>
        <a:bodyPr/>
        <a:lstStyle/>
        <a:p>
          <a:endParaRPr lang="en-US"/>
        </a:p>
      </dgm:t>
    </dgm:pt>
    <dgm:pt modelId="{A589B71C-48C0-434F-BE87-16347C17529D}" type="pres">
      <dgm:prSet presAssocID="{E7159008-8D2D-4E3D-86A7-1BA326F71159}" presName="sp" presStyleCnt="0"/>
      <dgm:spPr/>
    </dgm:pt>
    <dgm:pt modelId="{BDEE0A2E-18DB-48F5-A810-2CAFF564D008}" type="pres">
      <dgm:prSet presAssocID="{9F22E585-69B8-4435-AC0B-5382F27F3ACB}" presName="composite" presStyleCnt="0"/>
      <dgm:spPr/>
    </dgm:pt>
    <dgm:pt modelId="{F9C960EA-94BA-4E0E-AA1C-B47B6BC848DC}" type="pres">
      <dgm:prSet presAssocID="{9F22E585-69B8-4435-AC0B-5382F27F3ACB}" presName="parentText" presStyleLbl="alignNode1" presStyleIdx="2" presStyleCnt="3">
        <dgm:presLayoutVars>
          <dgm:chMax val="1"/>
          <dgm:bulletEnabled val="1"/>
        </dgm:presLayoutVars>
      </dgm:prSet>
      <dgm:spPr/>
      <dgm:t>
        <a:bodyPr/>
        <a:lstStyle/>
        <a:p>
          <a:endParaRPr lang="en-US"/>
        </a:p>
      </dgm:t>
    </dgm:pt>
    <dgm:pt modelId="{744D3B7A-21C7-4191-B222-D60010565A20}" type="pres">
      <dgm:prSet presAssocID="{9F22E585-69B8-4435-AC0B-5382F27F3ACB}" presName="descendantText" presStyleLbl="alignAcc1" presStyleIdx="2" presStyleCnt="3">
        <dgm:presLayoutVars>
          <dgm:bulletEnabled val="1"/>
        </dgm:presLayoutVars>
      </dgm:prSet>
      <dgm:spPr/>
      <dgm:t>
        <a:bodyPr/>
        <a:lstStyle/>
        <a:p>
          <a:endParaRPr lang="en-US"/>
        </a:p>
      </dgm:t>
    </dgm:pt>
  </dgm:ptLst>
  <dgm:cxnLst>
    <dgm:cxn modelId="{9641ED3F-AC40-4F78-80C3-1E36CE459EF1}" srcId="{F4515952-697F-423E-94BF-49F38C891B3B}" destId="{5B6018F2-A820-417E-B8B3-6D60654523BC}" srcOrd="0" destOrd="0" parTransId="{A9525894-7A56-4960-9BA1-D351E3164B4E}" sibTransId="{475DBB35-E102-4E86-AF5E-2C91B68DB3CE}"/>
    <dgm:cxn modelId="{D51988C8-4A62-46C0-A3BD-E5FF44055282}" srcId="{D7651466-4119-4E41-8688-64FC446BA32E}" destId="{92DAFDBC-942A-4F54-AA73-DD19875EBDBF}" srcOrd="0" destOrd="0" parTransId="{1644D6E7-2EA2-4E25-AA62-57DAFA8D092D}" sibTransId="{C623CEA0-D949-4E77-B4F2-7AE2EBC6C463}"/>
    <dgm:cxn modelId="{4CDC9094-4BC3-41BF-B185-EC404308538F}" srcId="{F4515952-697F-423E-94BF-49F38C891B3B}" destId="{D7651466-4119-4E41-8688-64FC446BA32E}" srcOrd="1" destOrd="0" parTransId="{41847E6C-D3AD-4AE4-B8B1-3BAEAC9B9716}" sibTransId="{E7159008-8D2D-4E3D-86A7-1BA326F71159}"/>
    <dgm:cxn modelId="{95DC3794-1032-4BEA-8031-927A9B7BEC58}" srcId="{9F22E585-69B8-4435-AC0B-5382F27F3ACB}" destId="{57213898-FB56-43D6-BCF6-EBDA28E883FF}" srcOrd="0" destOrd="0" parTransId="{A655A45B-D9C7-4228-9F9C-CE81AE4719FC}" sibTransId="{41AB9DF4-83A3-4F3D-B856-F993BFA1E744}"/>
    <dgm:cxn modelId="{97E9F41E-7A44-49C0-A319-F67E307DE733}" srcId="{F4515952-697F-423E-94BF-49F38C891B3B}" destId="{9F22E585-69B8-4435-AC0B-5382F27F3ACB}" srcOrd="2" destOrd="0" parTransId="{935BF587-B667-43D2-87BF-C08C44CE8AEF}" sibTransId="{45578CD1-FCA6-4819-AFED-DFA6312ED298}"/>
    <dgm:cxn modelId="{955F5A65-2F45-4A05-9995-C510AE184BE5}" type="presOf" srcId="{EA83CC19-ED43-4013-A761-EFDCB9BE6629}" destId="{28FCEC3C-96EF-4A55-8872-7586758A646C}" srcOrd="0" destOrd="0" presId="urn:microsoft.com/office/officeart/2005/8/layout/chevron2"/>
    <dgm:cxn modelId="{600A2F52-940F-46C2-9E66-BF73FE3440AC}" srcId="{5B6018F2-A820-417E-B8B3-6D60654523BC}" destId="{E83A3827-6B71-47F1-8C31-B0B07A7FC58A}" srcOrd="1" destOrd="0" parTransId="{50F4A6A8-F463-4086-B8EB-71399DF6AC4C}" sibTransId="{DCA14C54-E60F-4778-9AD9-B72DE8F7ADC4}"/>
    <dgm:cxn modelId="{FB794029-700B-4A0A-A826-ABE9577AA058}" type="presOf" srcId="{D7651466-4119-4E41-8688-64FC446BA32E}" destId="{2DB98986-A26D-4CEE-81ED-D9A1BCFAA50F}" srcOrd="0" destOrd="0" presId="urn:microsoft.com/office/officeart/2005/8/layout/chevron2"/>
    <dgm:cxn modelId="{6FB7B2FD-2D6E-4E8B-9D62-776E65297747}" type="presOf" srcId="{F4515952-697F-423E-94BF-49F38C891B3B}" destId="{A8089281-1600-47B0-B510-FDBEA3FCA15D}" srcOrd="0" destOrd="0" presId="urn:microsoft.com/office/officeart/2005/8/layout/chevron2"/>
    <dgm:cxn modelId="{26579734-8F73-4DCC-AB3C-0EFDDD673B94}" type="presOf" srcId="{57213898-FB56-43D6-BCF6-EBDA28E883FF}" destId="{744D3B7A-21C7-4191-B222-D60010565A20}" srcOrd="0" destOrd="0" presId="urn:microsoft.com/office/officeart/2005/8/layout/chevron2"/>
    <dgm:cxn modelId="{9D4BB1F1-8A23-4CCB-AF12-6104416C0FBE}" srcId="{5B6018F2-A820-417E-B8B3-6D60654523BC}" destId="{EA83CC19-ED43-4013-A761-EFDCB9BE6629}" srcOrd="0" destOrd="0" parTransId="{4EDF64E8-7C20-447D-A67C-3BC5CDD3CF91}" sibTransId="{38061703-0C8A-4974-B949-85C7A97CBDB3}"/>
    <dgm:cxn modelId="{44519803-7603-4070-A8F4-B4C32381335C}" type="presOf" srcId="{E83A3827-6B71-47F1-8C31-B0B07A7FC58A}" destId="{28FCEC3C-96EF-4A55-8872-7586758A646C}" srcOrd="0" destOrd="1" presId="urn:microsoft.com/office/officeart/2005/8/layout/chevron2"/>
    <dgm:cxn modelId="{27A6FB09-8706-4930-B8F4-99C4714C1FD0}" type="presOf" srcId="{9F22E585-69B8-4435-AC0B-5382F27F3ACB}" destId="{F9C960EA-94BA-4E0E-AA1C-B47B6BC848DC}" srcOrd="0" destOrd="0" presId="urn:microsoft.com/office/officeart/2005/8/layout/chevron2"/>
    <dgm:cxn modelId="{F1B88508-FEB7-4C2C-9EC5-D8330EFE6B5E}" type="presOf" srcId="{5B6018F2-A820-417E-B8B3-6D60654523BC}" destId="{9A4C3D99-2D8F-4478-9E3F-F33B0A7230BF}" srcOrd="0" destOrd="0" presId="urn:microsoft.com/office/officeart/2005/8/layout/chevron2"/>
    <dgm:cxn modelId="{A7AD4E93-851F-498F-9F7D-730CAFA9B3C7}" type="presOf" srcId="{92DAFDBC-942A-4F54-AA73-DD19875EBDBF}" destId="{4C2772A5-2D43-47D5-B6E4-6B98A03A9925}" srcOrd="0" destOrd="0" presId="urn:microsoft.com/office/officeart/2005/8/layout/chevron2"/>
    <dgm:cxn modelId="{9E1D16D0-CAE5-4D75-BB3E-6820B939AA1E}" type="presParOf" srcId="{A8089281-1600-47B0-B510-FDBEA3FCA15D}" destId="{6939B432-7FDA-4DAD-82BA-860851B59A6D}" srcOrd="0" destOrd="0" presId="urn:microsoft.com/office/officeart/2005/8/layout/chevron2"/>
    <dgm:cxn modelId="{272755A8-2320-45AA-AF79-002A98806F3A}" type="presParOf" srcId="{6939B432-7FDA-4DAD-82BA-860851B59A6D}" destId="{9A4C3D99-2D8F-4478-9E3F-F33B0A7230BF}" srcOrd="0" destOrd="0" presId="urn:microsoft.com/office/officeart/2005/8/layout/chevron2"/>
    <dgm:cxn modelId="{AA1D0C80-73C5-496B-9F01-0D0CE8B04966}" type="presParOf" srcId="{6939B432-7FDA-4DAD-82BA-860851B59A6D}" destId="{28FCEC3C-96EF-4A55-8872-7586758A646C}" srcOrd="1" destOrd="0" presId="urn:microsoft.com/office/officeart/2005/8/layout/chevron2"/>
    <dgm:cxn modelId="{5C184D82-CD6A-4F82-A5FB-AAC081487602}" type="presParOf" srcId="{A8089281-1600-47B0-B510-FDBEA3FCA15D}" destId="{7F964760-11AF-49FB-843B-53905B367338}" srcOrd="1" destOrd="0" presId="urn:microsoft.com/office/officeart/2005/8/layout/chevron2"/>
    <dgm:cxn modelId="{E53EE114-9DCB-45F1-80F6-5AF0B811DD66}" type="presParOf" srcId="{A8089281-1600-47B0-B510-FDBEA3FCA15D}" destId="{4DC33490-0032-42F5-9345-D6EEBB115F5A}" srcOrd="2" destOrd="0" presId="urn:microsoft.com/office/officeart/2005/8/layout/chevron2"/>
    <dgm:cxn modelId="{417144B5-CA62-4266-A6B3-CCDE680DF984}" type="presParOf" srcId="{4DC33490-0032-42F5-9345-D6EEBB115F5A}" destId="{2DB98986-A26D-4CEE-81ED-D9A1BCFAA50F}" srcOrd="0" destOrd="0" presId="urn:microsoft.com/office/officeart/2005/8/layout/chevron2"/>
    <dgm:cxn modelId="{309154AB-BE11-4F91-B592-3DC5B8044208}" type="presParOf" srcId="{4DC33490-0032-42F5-9345-D6EEBB115F5A}" destId="{4C2772A5-2D43-47D5-B6E4-6B98A03A9925}" srcOrd="1" destOrd="0" presId="urn:microsoft.com/office/officeart/2005/8/layout/chevron2"/>
    <dgm:cxn modelId="{690DA74F-D5DC-4929-B8BB-B71A721BBEF9}" type="presParOf" srcId="{A8089281-1600-47B0-B510-FDBEA3FCA15D}" destId="{A589B71C-48C0-434F-BE87-16347C17529D}" srcOrd="3" destOrd="0" presId="urn:microsoft.com/office/officeart/2005/8/layout/chevron2"/>
    <dgm:cxn modelId="{F69352FB-7277-4E81-ACF9-7E13B9902207}" type="presParOf" srcId="{A8089281-1600-47B0-B510-FDBEA3FCA15D}" destId="{BDEE0A2E-18DB-48F5-A810-2CAFF564D008}" srcOrd="4" destOrd="0" presId="urn:microsoft.com/office/officeart/2005/8/layout/chevron2"/>
    <dgm:cxn modelId="{8E9960BB-F202-49BB-84B9-83BACC4169F3}" type="presParOf" srcId="{BDEE0A2E-18DB-48F5-A810-2CAFF564D008}" destId="{F9C960EA-94BA-4E0E-AA1C-B47B6BC848DC}" srcOrd="0" destOrd="0" presId="urn:microsoft.com/office/officeart/2005/8/layout/chevron2"/>
    <dgm:cxn modelId="{594972A8-3A38-4896-B963-17E52D289CBF}" type="presParOf" srcId="{BDEE0A2E-18DB-48F5-A810-2CAFF564D008}" destId="{744D3B7A-21C7-4191-B222-D60010565A2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343E1-CAD5-4A66-81EC-0CAA43E1A33A}" type="doc">
      <dgm:prSet loTypeId="urn:microsoft.com/office/officeart/2005/8/layout/hProcess9" loCatId="process" qsTypeId="urn:microsoft.com/office/officeart/2005/8/quickstyle/simple1" qsCatId="simple" csTypeId="urn:microsoft.com/office/officeart/2005/8/colors/colorful4" csCatId="colorful" phldr="1"/>
      <dgm:spPr/>
    </dgm:pt>
    <dgm:pt modelId="{D955C209-C92D-44A4-ABF4-76D881E27C99}">
      <dgm:prSet phldrT="[Text]"/>
      <dgm:spPr/>
      <dgm:t>
        <a:bodyPr/>
        <a:lstStyle/>
        <a:p>
          <a:r>
            <a:rPr lang="en-US" dirty="0" smtClean="0"/>
            <a:t>Common Grant Sections and Submittal</a:t>
          </a:r>
          <a:endParaRPr lang="en-US" dirty="0"/>
        </a:p>
      </dgm:t>
    </dgm:pt>
    <dgm:pt modelId="{476204BB-BEFD-46F4-9BB8-F99FEF999107}" type="parTrans" cxnId="{96E8E684-6897-4120-AA93-5D9F82C26451}">
      <dgm:prSet/>
      <dgm:spPr/>
      <dgm:t>
        <a:bodyPr/>
        <a:lstStyle/>
        <a:p>
          <a:endParaRPr lang="en-US"/>
        </a:p>
      </dgm:t>
    </dgm:pt>
    <dgm:pt modelId="{F7F3B11E-85A6-4D32-B4CF-1EA6CD3615D5}" type="sibTrans" cxnId="{96E8E684-6897-4120-AA93-5D9F82C26451}">
      <dgm:prSet/>
      <dgm:spPr/>
      <dgm:t>
        <a:bodyPr/>
        <a:lstStyle/>
        <a:p>
          <a:endParaRPr lang="en-US"/>
        </a:p>
      </dgm:t>
    </dgm:pt>
    <dgm:pt modelId="{A2D70F2A-0BEF-445A-8D01-6B572CC5095A}">
      <dgm:prSet phldrT="[Text]"/>
      <dgm:spPr/>
      <dgm:t>
        <a:bodyPr/>
        <a:lstStyle/>
        <a:p>
          <a:r>
            <a:rPr lang="en-US" dirty="0" smtClean="0"/>
            <a:t>Grant Review Processes</a:t>
          </a:r>
          <a:endParaRPr lang="en-US" dirty="0"/>
        </a:p>
      </dgm:t>
    </dgm:pt>
    <dgm:pt modelId="{0FA638C0-FB91-43D9-BC4B-06C9CD16D686}" type="parTrans" cxnId="{FC460EAA-667D-4BF2-A792-A564BFDDF223}">
      <dgm:prSet/>
      <dgm:spPr/>
      <dgm:t>
        <a:bodyPr/>
        <a:lstStyle/>
        <a:p>
          <a:endParaRPr lang="en-US"/>
        </a:p>
      </dgm:t>
    </dgm:pt>
    <dgm:pt modelId="{11B93B68-552B-4016-B95D-E27A938B578B}" type="sibTrans" cxnId="{FC460EAA-667D-4BF2-A792-A564BFDDF223}">
      <dgm:prSet/>
      <dgm:spPr/>
      <dgm:t>
        <a:bodyPr/>
        <a:lstStyle/>
        <a:p>
          <a:endParaRPr lang="en-US"/>
        </a:p>
      </dgm:t>
    </dgm:pt>
    <dgm:pt modelId="{F34CE062-2276-428C-95C9-2D8864C927AE}">
      <dgm:prSet phldrT="[Text]"/>
      <dgm:spPr/>
      <dgm:t>
        <a:bodyPr/>
        <a:lstStyle/>
        <a:p>
          <a:r>
            <a:rPr lang="en-US" dirty="0" smtClean="0"/>
            <a:t>Common Review Criteria</a:t>
          </a:r>
          <a:endParaRPr lang="en-US" dirty="0"/>
        </a:p>
      </dgm:t>
    </dgm:pt>
    <dgm:pt modelId="{66FBFDB8-D8C6-461B-9403-6054BC987C1B}" type="parTrans" cxnId="{830F4274-7FC1-4639-82A3-BCE7509D4FC6}">
      <dgm:prSet/>
      <dgm:spPr/>
      <dgm:t>
        <a:bodyPr/>
        <a:lstStyle/>
        <a:p>
          <a:endParaRPr lang="en-US"/>
        </a:p>
      </dgm:t>
    </dgm:pt>
    <dgm:pt modelId="{52F1C82E-4C0B-4F9A-9DFB-FAB5CEA00DEF}" type="sibTrans" cxnId="{830F4274-7FC1-4639-82A3-BCE7509D4FC6}">
      <dgm:prSet/>
      <dgm:spPr/>
      <dgm:t>
        <a:bodyPr/>
        <a:lstStyle/>
        <a:p>
          <a:endParaRPr lang="en-US"/>
        </a:p>
      </dgm:t>
    </dgm:pt>
    <dgm:pt modelId="{D57F9D9B-6881-4114-923D-D7AA2FE5868E}" type="pres">
      <dgm:prSet presAssocID="{D64343E1-CAD5-4A66-81EC-0CAA43E1A33A}" presName="CompostProcess" presStyleCnt="0">
        <dgm:presLayoutVars>
          <dgm:dir/>
          <dgm:resizeHandles val="exact"/>
        </dgm:presLayoutVars>
      </dgm:prSet>
      <dgm:spPr/>
    </dgm:pt>
    <dgm:pt modelId="{4CD8FE3B-7F4A-4504-992F-69956E7E9B51}" type="pres">
      <dgm:prSet presAssocID="{D64343E1-CAD5-4A66-81EC-0CAA43E1A33A}" presName="arrow" presStyleLbl="bgShp" presStyleIdx="0" presStyleCnt="1"/>
      <dgm:spPr/>
    </dgm:pt>
    <dgm:pt modelId="{8A072DEA-EE51-4981-88C0-983AC04A64C3}" type="pres">
      <dgm:prSet presAssocID="{D64343E1-CAD5-4A66-81EC-0CAA43E1A33A}" presName="linearProcess" presStyleCnt="0"/>
      <dgm:spPr/>
    </dgm:pt>
    <dgm:pt modelId="{302D8614-8AD0-46B1-9DC0-B3E3FCFBEE6D}" type="pres">
      <dgm:prSet presAssocID="{D955C209-C92D-44A4-ABF4-76D881E27C99}" presName="textNode" presStyleLbl="node1" presStyleIdx="0" presStyleCnt="3">
        <dgm:presLayoutVars>
          <dgm:bulletEnabled val="1"/>
        </dgm:presLayoutVars>
      </dgm:prSet>
      <dgm:spPr/>
      <dgm:t>
        <a:bodyPr/>
        <a:lstStyle/>
        <a:p>
          <a:endParaRPr lang="en-US"/>
        </a:p>
      </dgm:t>
    </dgm:pt>
    <dgm:pt modelId="{5B55EF77-207A-43A6-818D-35B9F773D331}" type="pres">
      <dgm:prSet presAssocID="{F7F3B11E-85A6-4D32-B4CF-1EA6CD3615D5}" presName="sibTrans" presStyleCnt="0"/>
      <dgm:spPr/>
    </dgm:pt>
    <dgm:pt modelId="{815D6BE2-37AB-430A-B735-778443E6FBAB}" type="pres">
      <dgm:prSet presAssocID="{A2D70F2A-0BEF-445A-8D01-6B572CC5095A}" presName="textNode" presStyleLbl="node1" presStyleIdx="1" presStyleCnt="3">
        <dgm:presLayoutVars>
          <dgm:bulletEnabled val="1"/>
        </dgm:presLayoutVars>
      </dgm:prSet>
      <dgm:spPr/>
      <dgm:t>
        <a:bodyPr/>
        <a:lstStyle/>
        <a:p>
          <a:endParaRPr lang="en-US"/>
        </a:p>
      </dgm:t>
    </dgm:pt>
    <dgm:pt modelId="{61399558-BEBE-4069-913D-253E78A5E24C}" type="pres">
      <dgm:prSet presAssocID="{11B93B68-552B-4016-B95D-E27A938B578B}" presName="sibTrans" presStyleCnt="0"/>
      <dgm:spPr/>
    </dgm:pt>
    <dgm:pt modelId="{34E5EDE5-2B0A-4FE4-82BA-5C38073C2A92}" type="pres">
      <dgm:prSet presAssocID="{F34CE062-2276-428C-95C9-2D8864C927AE}" presName="textNode" presStyleLbl="node1" presStyleIdx="2" presStyleCnt="3">
        <dgm:presLayoutVars>
          <dgm:bulletEnabled val="1"/>
        </dgm:presLayoutVars>
      </dgm:prSet>
      <dgm:spPr/>
      <dgm:t>
        <a:bodyPr/>
        <a:lstStyle/>
        <a:p>
          <a:endParaRPr lang="en-US"/>
        </a:p>
      </dgm:t>
    </dgm:pt>
  </dgm:ptLst>
  <dgm:cxnLst>
    <dgm:cxn modelId="{3C875DBB-BF38-4667-86D6-33FF8A66BB65}" type="presOf" srcId="{F34CE062-2276-428C-95C9-2D8864C927AE}" destId="{34E5EDE5-2B0A-4FE4-82BA-5C38073C2A92}" srcOrd="0" destOrd="0" presId="urn:microsoft.com/office/officeart/2005/8/layout/hProcess9"/>
    <dgm:cxn modelId="{F6D505C7-9689-4947-A61D-FDD53F7D0653}" type="presOf" srcId="{D64343E1-CAD5-4A66-81EC-0CAA43E1A33A}" destId="{D57F9D9B-6881-4114-923D-D7AA2FE5868E}" srcOrd="0" destOrd="0" presId="urn:microsoft.com/office/officeart/2005/8/layout/hProcess9"/>
    <dgm:cxn modelId="{96E8E684-6897-4120-AA93-5D9F82C26451}" srcId="{D64343E1-CAD5-4A66-81EC-0CAA43E1A33A}" destId="{D955C209-C92D-44A4-ABF4-76D881E27C99}" srcOrd="0" destOrd="0" parTransId="{476204BB-BEFD-46F4-9BB8-F99FEF999107}" sibTransId="{F7F3B11E-85A6-4D32-B4CF-1EA6CD3615D5}"/>
    <dgm:cxn modelId="{24E44969-83EB-415D-9EC6-7190F7C45A1A}" type="presOf" srcId="{A2D70F2A-0BEF-445A-8D01-6B572CC5095A}" destId="{815D6BE2-37AB-430A-B735-778443E6FBAB}" srcOrd="0" destOrd="0" presId="urn:microsoft.com/office/officeart/2005/8/layout/hProcess9"/>
    <dgm:cxn modelId="{FC460EAA-667D-4BF2-A792-A564BFDDF223}" srcId="{D64343E1-CAD5-4A66-81EC-0CAA43E1A33A}" destId="{A2D70F2A-0BEF-445A-8D01-6B572CC5095A}" srcOrd="1" destOrd="0" parTransId="{0FA638C0-FB91-43D9-BC4B-06C9CD16D686}" sibTransId="{11B93B68-552B-4016-B95D-E27A938B578B}"/>
    <dgm:cxn modelId="{830F4274-7FC1-4639-82A3-BCE7509D4FC6}" srcId="{D64343E1-CAD5-4A66-81EC-0CAA43E1A33A}" destId="{F34CE062-2276-428C-95C9-2D8864C927AE}" srcOrd="2" destOrd="0" parTransId="{66FBFDB8-D8C6-461B-9403-6054BC987C1B}" sibTransId="{52F1C82E-4C0B-4F9A-9DFB-FAB5CEA00DEF}"/>
    <dgm:cxn modelId="{93A4575C-B843-48C8-97E5-00D9D8C0FB52}" type="presOf" srcId="{D955C209-C92D-44A4-ABF4-76D881E27C99}" destId="{302D8614-8AD0-46B1-9DC0-B3E3FCFBEE6D}" srcOrd="0" destOrd="0" presId="urn:microsoft.com/office/officeart/2005/8/layout/hProcess9"/>
    <dgm:cxn modelId="{E6690D55-8D24-4CC1-9977-CE4F28238743}" type="presParOf" srcId="{D57F9D9B-6881-4114-923D-D7AA2FE5868E}" destId="{4CD8FE3B-7F4A-4504-992F-69956E7E9B51}" srcOrd="0" destOrd="0" presId="urn:microsoft.com/office/officeart/2005/8/layout/hProcess9"/>
    <dgm:cxn modelId="{6D85F8F9-B91A-4C1B-A82F-44C208ECD95F}" type="presParOf" srcId="{D57F9D9B-6881-4114-923D-D7AA2FE5868E}" destId="{8A072DEA-EE51-4981-88C0-983AC04A64C3}" srcOrd="1" destOrd="0" presId="urn:microsoft.com/office/officeart/2005/8/layout/hProcess9"/>
    <dgm:cxn modelId="{C6479694-8D93-4379-8F8E-E5C133E3F9A0}" type="presParOf" srcId="{8A072DEA-EE51-4981-88C0-983AC04A64C3}" destId="{302D8614-8AD0-46B1-9DC0-B3E3FCFBEE6D}" srcOrd="0" destOrd="0" presId="urn:microsoft.com/office/officeart/2005/8/layout/hProcess9"/>
    <dgm:cxn modelId="{2B7EE179-203E-4C9D-B503-510FD3B5B118}" type="presParOf" srcId="{8A072DEA-EE51-4981-88C0-983AC04A64C3}" destId="{5B55EF77-207A-43A6-818D-35B9F773D331}" srcOrd="1" destOrd="0" presId="urn:microsoft.com/office/officeart/2005/8/layout/hProcess9"/>
    <dgm:cxn modelId="{DA92E206-D3E0-4B4D-881B-21F33F401128}" type="presParOf" srcId="{8A072DEA-EE51-4981-88C0-983AC04A64C3}" destId="{815D6BE2-37AB-430A-B735-778443E6FBAB}" srcOrd="2" destOrd="0" presId="urn:microsoft.com/office/officeart/2005/8/layout/hProcess9"/>
    <dgm:cxn modelId="{3D3561B2-6A75-45D8-B329-B0FA26F53669}" type="presParOf" srcId="{8A072DEA-EE51-4981-88C0-983AC04A64C3}" destId="{61399558-BEBE-4069-913D-253E78A5E24C}" srcOrd="3" destOrd="0" presId="urn:microsoft.com/office/officeart/2005/8/layout/hProcess9"/>
    <dgm:cxn modelId="{960B1D81-C0D8-4C5B-90FD-60E1A8325D53}" type="presParOf" srcId="{8A072DEA-EE51-4981-88C0-983AC04A64C3}" destId="{34E5EDE5-2B0A-4FE4-82BA-5C38073C2A9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6B7FA-0B4B-4E13-95BE-29FEDB27D712}" type="datetimeFigureOut">
              <a:rPr lang="en-US" smtClean="0"/>
              <a:t>5/28/2014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32F95-ACC7-4A03-A884-F0920D445696}" type="slidenum">
              <a:rPr lang="en-US" smtClean="0"/>
              <a:t>‹#›</a:t>
            </a:fld>
            <a:endParaRPr lang="en-US" dirty="0"/>
          </a:p>
        </p:txBody>
      </p:sp>
    </p:spTree>
    <p:extLst>
      <p:ext uri="{BB962C8B-B14F-4D97-AF65-F5344CB8AC3E}">
        <p14:creationId xmlns:p14="http://schemas.microsoft.com/office/powerpoint/2010/main" val="311446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3B2305-40CD-4145-9710-ED451B8D7CCE}" type="slidenum">
              <a:rPr lang="en-US" altLang="en-US">
                <a:cs typeface="Arial" panose="020B0604020202020204" pitchFamily="34" charset="0"/>
              </a:rPr>
              <a:pPr eaLnBrk="1" hangingPunct="1"/>
              <a:t>39</a:t>
            </a:fld>
            <a:endParaRPr lang="en-US" altLang="en-US" dirty="0">
              <a:cs typeface="Arial" panose="020B0604020202020204" pitchFamily="34" charset="0"/>
            </a:endParaRPr>
          </a:p>
        </p:txBody>
      </p:sp>
      <p:sp>
        <p:nvSpPr>
          <p:cNvPr id="7782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0" tIns="46236" rIns="92470" bIns="4623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A99F4F4-8855-44C1-B193-55FC23ABDD6C}" type="slidenum">
              <a:rPr lang="en-US" altLang="en-US" sz="1200"/>
              <a:pPr algn="r" eaLnBrk="1" hangingPunct="1"/>
              <a:t>39</a:t>
            </a:fld>
            <a:endParaRPr lang="en-US" altLang="en-US" sz="1200" dirty="0"/>
          </a:p>
        </p:txBody>
      </p:sp>
      <p:sp>
        <p:nvSpPr>
          <p:cNvPr id="7782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2" tIns="46232" rIns="92462" bIns="46232" anchor="b"/>
          <a:lstStyle>
            <a:lvl1pPr defTabSz="895350" eaLnBrk="0" hangingPunct="0">
              <a:defRPr>
                <a:solidFill>
                  <a:schemeClr val="tx1"/>
                </a:solidFill>
                <a:latin typeface="Arial" panose="020B0604020202020204" pitchFamily="34" charset="0"/>
              </a:defRPr>
            </a:lvl1pPr>
            <a:lvl2pPr marL="742950" indent="-285750" defTabSz="895350" eaLnBrk="0" hangingPunct="0">
              <a:defRPr>
                <a:solidFill>
                  <a:schemeClr val="tx1"/>
                </a:solidFill>
                <a:latin typeface="Arial" panose="020B0604020202020204" pitchFamily="34" charset="0"/>
              </a:defRPr>
            </a:lvl2pPr>
            <a:lvl3pPr marL="1143000" indent="-228600" defTabSz="895350" eaLnBrk="0" hangingPunct="0">
              <a:defRPr>
                <a:solidFill>
                  <a:schemeClr val="tx1"/>
                </a:solidFill>
                <a:latin typeface="Arial" panose="020B0604020202020204" pitchFamily="34" charset="0"/>
              </a:defRPr>
            </a:lvl3pPr>
            <a:lvl4pPr marL="1600200" indent="-228600" defTabSz="895350" eaLnBrk="0" hangingPunct="0">
              <a:defRPr>
                <a:solidFill>
                  <a:schemeClr val="tx1"/>
                </a:solidFill>
                <a:latin typeface="Arial" panose="020B0604020202020204" pitchFamily="34" charset="0"/>
              </a:defRPr>
            </a:lvl4pPr>
            <a:lvl5pPr marL="2057400" indent="-228600" defTabSz="895350" eaLnBrk="0" hangingPunct="0">
              <a:defRPr>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FDE8597-5916-4697-A0FF-4B7215B0BD69}" type="slidenum">
              <a:rPr lang="en-US" altLang="en-US" sz="1200"/>
              <a:pPr algn="r" eaLnBrk="1" hangingPunct="1"/>
              <a:t>39</a:t>
            </a:fld>
            <a:endParaRPr lang="en-US" altLang="en-US" sz="1200" dirty="0"/>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2" tIns="46232" rIns="92462" bIns="46232"/>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41781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561789-3CD3-4A5E-8250-188D04C82120}" type="datetimeFigureOut">
              <a:rPr lang="en-US" smtClean="0">
                <a:solidFill>
                  <a:prstClr val="black">
                    <a:tint val="75000"/>
                  </a:prstClr>
                </a:solidFill>
              </a:rPr>
              <a:pPr/>
              <a:t>5/28/2014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DA103C-15F9-470F-A7D3-F7F65E5CDA44}"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tretch>
            <a:fillRect/>
          </a:stretch>
        </p:blipFill>
        <p:spPr bwMode="auto">
          <a:xfrm>
            <a:off x="225483" y="228601"/>
            <a:ext cx="2167469" cy="1086267"/>
          </a:xfrm>
          <a:prstGeom prst="roundRect">
            <a:avLst>
              <a:gd name="adj" fmla="val 6615"/>
            </a:avLst>
          </a:prstGeom>
          <a:noFill/>
          <a:ln w="19050" cap="flat">
            <a:solidFill>
              <a:schemeClr val="bg1"/>
            </a:solidFill>
            <a:round/>
            <a:headEnd/>
            <a:tailEnd/>
          </a:ln>
          <a:effectLst>
            <a:outerShdw blurRad="63500" sx="102000" sy="102000" algn="ctr" rotWithShape="0">
              <a:prstClr val="black">
                <a:alpha val="40000"/>
              </a:prstClr>
            </a:outerShdw>
          </a:effectLst>
        </p:spPr>
      </p:pic>
      <p:pic>
        <p:nvPicPr>
          <p:cNvPr id="8" name="Picture 2"/>
          <p:cNvPicPr>
            <a:picLocks noChangeAspect="1" noChangeArrowheads="1"/>
          </p:cNvPicPr>
          <p:nvPr userDrawn="1"/>
        </p:nvPicPr>
        <p:blipFill>
          <a:blip r:embed="rId3" cstate="print"/>
          <a:stretch>
            <a:fillRect/>
          </a:stretch>
        </p:blipFill>
        <p:spPr bwMode="auto">
          <a:xfrm>
            <a:off x="2540000" y="228602"/>
            <a:ext cx="2212035" cy="1066799"/>
          </a:xfrm>
          <a:prstGeom prst="roundRect">
            <a:avLst>
              <a:gd name="adj" fmla="val 6615"/>
            </a:avLst>
          </a:prstGeom>
          <a:noFill/>
          <a:ln w="19050" cap="flat">
            <a:solidFill>
              <a:schemeClr val="bg1"/>
            </a:solidFill>
            <a:round/>
            <a:headEnd/>
            <a:tailEnd/>
          </a:ln>
          <a:effectLst>
            <a:outerShdw blurRad="63500" sx="102000" sy="102000" algn="ctr" rotWithShape="0">
              <a:prstClr val="black">
                <a:alpha val="40000"/>
              </a:prstClr>
            </a:outerShdw>
          </a:effectLst>
        </p:spPr>
      </p:pic>
      <p:pic>
        <p:nvPicPr>
          <p:cNvPr id="9" name="Picture 2"/>
          <p:cNvPicPr>
            <a:picLocks noChangeAspect="1" noChangeArrowheads="1"/>
          </p:cNvPicPr>
          <p:nvPr userDrawn="1"/>
        </p:nvPicPr>
        <p:blipFill>
          <a:blip r:embed="rId4" cstate="print"/>
          <a:stretch>
            <a:fillRect/>
          </a:stretch>
        </p:blipFill>
        <p:spPr bwMode="auto">
          <a:xfrm>
            <a:off x="4970569" y="228601"/>
            <a:ext cx="2024497" cy="1086267"/>
          </a:xfrm>
          <a:prstGeom prst="roundRect">
            <a:avLst>
              <a:gd name="adj" fmla="val 6615"/>
            </a:avLst>
          </a:prstGeom>
          <a:noFill/>
          <a:ln w="19050" cap="flat">
            <a:solidFill>
              <a:schemeClr val="bg1"/>
            </a:solidFill>
            <a:round/>
            <a:headEnd/>
            <a:tailEnd/>
          </a:ln>
          <a:effectLst>
            <a:outerShdw blurRad="63500" sx="102000" sy="102000" algn="ctr" rotWithShape="0">
              <a:prstClr val="black">
                <a:alpha val="40000"/>
              </a:prstClr>
            </a:outerShdw>
          </a:effectLst>
        </p:spPr>
      </p:pic>
      <p:pic>
        <p:nvPicPr>
          <p:cNvPr id="10" name="Picture 2"/>
          <p:cNvPicPr>
            <a:picLocks noChangeAspect="1" noChangeArrowheads="1"/>
          </p:cNvPicPr>
          <p:nvPr userDrawn="1"/>
        </p:nvPicPr>
        <p:blipFill>
          <a:blip r:embed="rId5" cstate="print"/>
          <a:stretch>
            <a:fillRect/>
          </a:stretch>
        </p:blipFill>
        <p:spPr bwMode="auto">
          <a:xfrm>
            <a:off x="7232712" y="228601"/>
            <a:ext cx="2173811" cy="1086267"/>
          </a:xfrm>
          <a:prstGeom prst="roundRect">
            <a:avLst>
              <a:gd name="adj" fmla="val 6615"/>
            </a:avLst>
          </a:prstGeom>
          <a:noFill/>
          <a:ln w="19050" cap="flat">
            <a:solidFill>
              <a:schemeClr val="bg1"/>
            </a:solidFill>
            <a:round/>
            <a:headEnd/>
            <a:tailEnd/>
          </a:ln>
          <a:effectLst>
            <a:outerShdw blurRad="63500" sx="102000" sy="102000" algn="ctr" rotWithShape="0">
              <a:prstClr val="black">
                <a:alpha val="40000"/>
              </a:prstClr>
            </a:outerShdw>
          </a:effectLst>
        </p:spPr>
      </p:pic>
      <p:pic>
        <p:nvPicPr>
          <p:cNvPr id="11" name="Picture 2"/>
          <p:cNvPicPr>
            <a:picLocks noChangeAspect="1" noChangeArrowheads="1"/>
          </p:cNvPicPr>
          <p:nvPr userDrawn="1"/>
        </p:nvPicPr>
        <p:blipFill>
          <a:blip r:embed="rId6" cstate="print"/>
          <a:stretch>
            <a:fillRect/>
          </a:stretch>
        </p:blipFill>
        <p:spPr bwMode="auto">
          <a:xfrm>
            <a:off x="9569303" y="228601"/>
            <a:ext cx="2174229" cy="1086267"/>
          </a:xfrm>
          <a:prstGeom prst="roundRect">
            <a:avLst>
              <a:gd name="adj" fmla="val 6615"/>
            </a:avLst>
          </a:prstGeom>
          <a:noFill/>
          <a:ln w="19050" cap="flat">
            <a:solidFill>
              <a:schemeClr val="bg1"/>
            </a:solidFill>
            <a:round/>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960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1D08C-288A-4B2C-A08D-493DF55AB15A}" type="datetimeFigureOut">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85C09-41A8-4B5C-91F4-91BB71CA0D3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11145416" y="106219"/>
            <a:ext cx="873967" cy="873967"/>
          </a:xfrm>
          <a:prstGeom prst="rect">
            <a:avLst/>
          </a:prstGeom>
        </p:spPr>
      </p:pic>
    </p:spTree>
    <p:extLst>
      <p:ext uri="{BB962C8B-B14F-4D97-AF65-F5344CB8AC3E}">
        <p14:creationId xmlns:p14="http://schemas.microsoft.com/office/powerpoint/2010/main" val="248152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1D08C-288A-4B2C-A08D-493DF55AB15A}" type="datetimeFigureOut">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85C09-41A8-4B5C-91F4-91BB71CA0D3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11145416" y="106219"/>
            <a:ext cx="873967" cy="873967"/>
          </a:xfrm>
          <a:prstGeom prst="rect">
            <a:avLst/>
          </a:prstGeom>
        </p:spPr>
      </p:pic>
    </p:spTree>
    <p:extLst>
      <p:ext uri="{BB962C8B-B14F-4D97-AF65-F5344CB8AC3E}">
        <p14:creationId xmlns:p14="http://schemas.microsoft.com/office/powerpoint/2010/main" val="20494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1D08C-288A-4B2C-A08D-493DF55AB15A}" type="datetimeFigureOut">
              <a:rPr lang="en-US" smtClean="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85C09-41A8-4B5C-91F4-91BB71CA0D3B}" type="slidenum">
              <a:rPr lang="en-US" smtClean="0"/>
              <a:t>‹#›</a:t>
            </a:fld>
            <a:endParaRPr lang="en-US" dirty="0"/>
          </a:p>
        </p:txBody>
      </p:sp>
    </p:spTree>
    <p:extLst>
      <p:ext uri="{BB962C8B-B14F-4D97-AF65-F5344CB8AC3E}">
        <p14:creationId xmlns:p14="http://schemas.microsoft.com/office/powerpoint/2010/main" val="389650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934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61789-3CD3-4A5E-8250-188D04C82120}" type="datetimeFigureOut">
              <a:rPr lang="en-US" smtClean="0">
                <a:solidFill>
                  <a:prstClr val="black">
                    <a:tint val="75000"/>
                  </a:prstClr>
                </a:solidFill>
              </a:rPr>
              <a:pPr/>
              <a:t>5/28/2014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A103C-15F9-470F-A7D3-F7F65E5CDA44}"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6019800"/>
            <a:ext cx="12192000" cy="838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7" name="Picture 6" descr="eprc_green_words_high resolution TIF file.tif"/>
          <p:cNvPicPr>
            <a:picLocks noChangeAspect="1"/>
          </p:cNvPicPr>
          <p:nvPr userDrawn="1"/>
        </p:nvPicPr>
        <p:blipFill>
          <a:blip r:embed="rId7" cstate="print"/>
          <a:stretch>
            <a:fillRect/>
          </a:stretch>
        </p:blipFill>
        <p:spPr>
          <a:xfrm>
            <a:off x="10363200" y="6324600"/>
            <a:ext cx="1555027" cy="457200"/>
          </a:xfrm>
          <a:prstGeom prst="rect">
            <a:avLst/>
          </a:prstGeom>
        </p:spPr>
      </p:pic>
      <p:sp>
        <p:nvSpPr>
          <p:cNvPr id="9" name="Rectangle 8"/>
          <p:cNvSpPr/>
          <p:nvPr userDrawn="1"/>
        </p:nvSpPr>
        <p:spPr>
          <a:xfrm>
            <a:off x="0" y="6019800"/>
            <a:ext cx="12192000" cy="22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4223622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sph.emory.edu/eprc"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6830" y="2183192"/>
            <a:ext cx="7848600" cy="1470025"/>
          </a:xfrm>
        </p:spPr>
        <p:txBody>
          <a:bodyPr>
            <a:normAutofit fontScale="90000"/>
          </a:bodyPr>
          <a:lstStyle/>
          <a:p>
            <a:r>
              <a:rPr lang="en-US" dirty="0" smtClean="0"/>
              <a:t>Is Your Proposal a Winner?</a:t>
            </a:r>
            <a:endParaRPr lang="en-US" dirty="0"/>
          </a:p>
        </p:txBody>
      </p:sp>
      <p:sp>
        <p:nvSpPr>
          <p:cNvPr id="5" name="Subtitle 4"/>
          <p:cNvSpPr>
            <a:spLocks noGrp="1"/>
          </p:cNvSpPr>
          <p:nvPr>
            <p:ph type="subTitle" idx="1"/>
          </p:nvPr>
        </p:nvSpPr>
        <p:spPr>
          <a:xfrm>
            <a:off x="1930191" y="3996011"/>
            <a:ext cx="8401878" cy="914400"/>
          </a:xfrm>
        </p:spPr>
        <p:txBody>
          <a:bodyPr>
            <a:noAutofit/>
          </a:bodyPr>
          <a:lstStyle/>
          <a:p>
            <a:r>
              <a:rPr lang="en-US" sz="3200" dirty="0"/>
              <a:t>Emory Prevention Research Center</a:t>
            </a:r>
          </a:p>
          <a:p>
            <a:r>
              <a:rPr lang="en-US" sz="3200" dirty="0"/>
              <a:t>Rollins School of Public Health</a:t>
            </a:r>
          </a:p>
          <a:p>
            <a:r>
              <a:rPr lang="en-US" sz="3600" dirty="0"/>
              <a:t>May 14, 2014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27" y="236648"/>
            <a:ext cx="2435552" cy="93038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276" y="281337"/>
            <a:ext cx="1197171" cy="6107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6458" y="274375"/>
            <a:ext cx="1690464" cy="12354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4659" y="892099"/>
            <a:ext cx="2032320" cy="2032320"/>
          </a:xfrm>
          <a:prstGeom prst="rect">
            <a:avLst/>
          </a:prstGeom>
        </p:spPr>
      </p:pic>
    </p:spTree>
    <p:extLst>
      <p:ext uri="{BB962C8B-B14F-4D97-AF65-F5344CB8AC3E}">
        <p14:creationId xmlns:p14="http://schemas.microsoft.com/office/powerpoint/2010/main" val="149553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On a scale from 1 to 10, how enjoyable was your experience of submitting a grant proposal?</a:t>
            </a:r>
          </a:p>
          <a:p>
            <a:endParaRPr lang="en-US" dirty="0"/>
          </a:p>
          <a:p>
            <a:pPr marL="0" indent="0">
              <a:buNone/>
            </a:pPr>
            <a:endParaRPr lang="en-US" dirty="0"/>
          </a:p>
        </p:txBody>
      </p:sp>
      <p:pic>
        <p:nvPicPr>
          <p:cNvPr id="9218" name="Picture 2" descr="C:\Users\kirsten\AppData\Local\Microsoft\Windows\Temporary Internet Files\Content.IE5\BM2XSO67\MC9000197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027" y="2928731"/>
            <a:ext cx="1878802" cy="13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4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We like to judge others work more than we like to have our own work judged!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654" y="2770910"/>
            <a:ext cx="3702756" cy="2678327"/>
          </a:xfrm>
          <a:prstGeom prst="rect">
            <a:avLst/>
          </a:prstGeom>
        </p:spPr>
      </p:pic>
    </p:spTree>
    <p:extLst>
      <p:ext uri="{BB962C8B-B14F-4D97-AF65-F5344CB8AC3E}">
        <p14:creationId xmlns:p14="http://schemas.microsoft.com/office/powerpoint/2010/main" val="424983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Training</a:t>
            </a:r>
            <a:endParaRPr lang="en-US" dirty="0"/>
          </a:p>
        </p:txBody>
      </p:sp>
      <p:sp>
        <p:nvSpPr>
          <p:cNvPr id="3" name="Content Placeholder 2"/>
          <p:cNvSpPr>
            <a:spLocks noGrp="1"/>
          </p:cNvSpPr>
          <p:nvPr>
            <p:ph idx="1"/>
          </p:nvPr>
        </p:nvSpPr>
        <p:spPr/>
        <p:txBody>
          <a:bodyPr/>
          <a:lstStyle/>
          <a:p>
            <a:r>
              <a:rPr lang="en-US" dirty="0" smtClean="0"/>
              <a:t>Today we will talk about how we can incorporate what reviewers look for in grant proposals</a:t>
            </a:r>
          </a:p>
          <a:p>
            <a:endParaRPr lang="en-US" dirty="0"/>
          </a:p>
          <a:p>
            <a:r>
              <a:rPr lang="en-US" dirty="0" smtClean="0"/>
              <a:t>One thing to note is that all review processes are different so what we present today are general in context</a:t>
            </a:r>
            <a:br>
              <a:rPr lang="en-US" dirty="0" smtClean="0"/>
            </a:br>
            <a:endParaRPr lang="en-US" dirty="0" smtClean="0"/>
          </a:p>
          <a:p>
            <a:r>
              <a:rPr lang="en-US" dirty="0" smtClean="0"/>
              <a:t>Review the grant application info or ask the funder for specific review/evaluation criteria</a:t>
            </a:r>
            <a:endParaRPr lang="en-US" dirty="0"/>
          </a:p>
        </p:txBody>
      </p:sp>
    </p:spTree>
    <p:extLst>
      <p:ext uri="{BB962C8B-B14F-4D97-AF65-F5344CB8AC3E}">
        <p14:creationId xmlns:p14="http://schemas.microsoft.com/office/powerpoint/2010/main" val="408024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4580" y="3394612"/>
            <a:ext cx="10363200" cy="1362075"/>
          </a:xfrm>
        </p:spPr>
        <p:txBody>
          <a:bodyPr/>
          <a:lstStyle/>
          <a:p>
            <a:r>
              <a:rPr lang="en-US" dirty="0" smtClean="0"/>
              <a:t>Reviewing and Submitting </a:t>
            </a:r>
            <a:br>
              <a:rPr lang="en-US" dirty="0" smtClean="0"/>
            </a:br>
            <a:r>
              <a:rPr lang="en-US" dirty="0" smtClean="0"/>
              <a:t>your Proposal</a:t>
            </a:r>
            <a:endParaRPr lang="en-US" dirty="0"/>
          </a:p>
        </p:txBody>
      </p:sp>
    </p:spTree>
    <p:extLst>
      <p:ext uri="{BB962C8B-B14F-4D97-AF65-F5344CB8AC3E}">
        <p14:creationId xmlns:p14="http://schemas.microsoft.com/office/powerpoint/2010/main" val="1544215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Grant Sections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45976640"/>
              </p:ext>
            </p:extLst>
          </p:nvPr>
        </p:nvGraphicFramePr>
        <p:xfrm>
          <a:off x="609600" y="1201003"/>
          <a:ext cx="10972800" cy="4980297"/>
        </p:xfrm>
        <a:graphic>
          <a:graphicData uri="http://schemas.openxmlformats.org/drawingml/2006/table">
            <a:tbl>
              <a:tblPr firstRow="1" bandRow="1">
                <a:tableStyleId>{5C22544A-7EE6-4342-B048-85BDC9FD1C3A}</a:tableStyleId>
              </a:tblPr>
              <a:tblGrid>
                <a:gridCol w="3545941"/>
                <a:gridCol w="7426859"/>
              </a:tblGrid>
              <a:tr h="408297">
                <a:tc>
                  <a:txBody>
                    <a:bodyPr/>
                    <a:lstStyle/>
                    <a:p>
                      <a:r>
                        <a:rPr lang="en-US" dirty="0" smtClean="0"/>
                        <a:t>Section</a:t>
                      </a:r>
                      <a:endParaRPr lang="en-US" dirty="0"/>
                    </a:p>
                  </a:txBody>
                  <a:tcPr/>
                </a:tc>
                <a:tc>
                  <a:txBody>
                    <a:bodyPr/>
                    <a:lstStyle/>
                    <a:p>
                      <a:r>
                        <a:rPr lang="en-US" dirty="0" smtClean="0"/>
                        <a:t>Description</a:t>
                      </a:r>
                      <a:endParaRPr lang="en-US" dirty="0"/>
                    </a:p>
                  </a:txBody>
                  <a:tcPr/>
                </a:tc>
              </a:tr>
              <a:tr h="704731">
                <a:tc>
                  <a:txBody>
                    <a:bodyPr/>
                    <a:lstStyle/>
                    <a:p>
                      <a:r>
                        <a:rPr lang="en-US" sz="2200" b="1" dirty="0" smtClean="0"/>
                        <a:t>Coverletter</a:t>
                      </a:r>
                      <a:endParaRPr lang="en-US" sz="2200" b="1" dirty="0"/>
                    </a:p>
                  </a:txBody>
                  <a:tcPr/>
                </a:tc>
                <a:tc>
                  <a:txBody>
                    <a:bodyPr/>
                    <a:lstStyle/>
                    <a:p>
                      <a:r>
                        <a:rPr lang="en-US" sz="2200" dirty="0" smtClean="0"/>
                        <a:t>Letter</a:t>
                      </a:r>
                      <a:r>
                        <a:rPr lang="en-US" sz="2200" baseline="0" dirty="0" smtClean="0"/>
                        <a:t> describing project name, purpose of project, budget requested, timeline and agency contact</a:t>
                      </a:r>
                      <a:endParaRPr lang="en-US" sz="2200" dirty="0"/>
                    </a:p>
                  </a:txBody>
                  <a:tcPr/>
                </a:tc>
              </a:tr>
              <a:tr h="408297">
                <a:tc>
                  <a:txBody>
                    <a:bodyPr/>
                    <a:lstStyle/>
                    <a:p>
                      <a:r>
                        <a:rPr lang="en-US" sz="2200" b="1" dirty="0" smtClean="0"/>
                        <a:t>Problem need</a:t>
                      </a:r>
                      <a:endParaRPr lang="en-US" sz="2200" b="1" dirty="0"/>
                    </a:p>
                  </a:txBody>
                  <a:tcPr/>
                </a:tc>
                <a:tc>
                  <a:txBody>
                    <a:bodyPr/>
                    <a:lstStyle/>
                    <a:p>
                      <a:r>
                        <a:rPr lang="en-US" sz="2200" dirty="0" smtClean="0"/>
                        <a:t>Identification</a:t>
                      </a:r>
                      <a:r>
                        <a:rPr lang="en-US" sz="2200" baseline="0" dirty="0" smtClean="0"/>
                        <a:t> of the problem or need addressed by the project</a:t>
                      </a:r>
                      <a:endParaRPr lang="en-US" sz="2200" dirty="0"/>
                    </a:p>
                  </a:txBody>
                  <a:tcPr/>
                </a:tc>
              </a:tr>
              <a:tr h="408297">
                <a:tc>
                  <a:txBody>
                    <a:bodyPr/>
                    <a:lstStyle/>
                    <a:p>
                      <a:r>
                        <a:rPr lang="en-US" sz="2200" b="1" dirty="0" smtClean="0"/>
                        <a:t>Project goal</a:t>
                      </a:r>
                      <a:endParaRPr lang="en-US" sz="2200" b="1" dirty="0"/>
                    </a:p>
                  </a:txBody>
                  <a:tcPr/>
                </a:tc>
                <a:tc>
                  <a:txBody>
                    <a:bodyPr/>
                    <a:lstStyle/>
                    <a:p>
                      <a:r>
                        <a:rPr lang="en-US" sz="2200" dirty="0" smtClean="0"/>
                        <a:t>Goals/objectives of project </a:t>
                      </a:r>
                      <a:endParaRPr lang="en-US" sz="2200" dirty="0"/>
                    </a:p>
                  </a:txBody>
                  <a:tcPr/>
                </a:tc>
              </a:tr>
              <a:tr h="1006759">
                <a:tc>
                  <a:txBody>
                    <a:bodyPr/>
                    <a:lstStyle/>
                    <a:p>
                      <a:r>
                        <a:rPr lang="en-US" sz="2200" b="1" dirty="0" smtClean="0"/>
                        <a:t>Project description</a:t>
                      </a:r>
                      <a:endParaRPr lang="en-US" sz="2200" b="1" dirty="0"/>
                    </a:p>
                  </a:txBody>
                  <a:tcPr/>
                </a:tc>
                <a:tc>
                  <a:txBody>
                    <a:bodyPr/>
                    <a:lstStyle/>
                    <a:p>
                      <a:pPr marL="285750" indent="-285750">
                        <a:buFont typeface="Arial" panose="020B0604020202020204" pitchFamily="34" charset="0"/>
                        <a:buChar char="•"/>
                      </a:pPr>
                      <a:r>
                        <a:rPr lang="en-US" sz="2200" b="0" i="0" u="none" strike="noStrike" kern="1200" baseline="0" dirty="0" smtClean="0">
                          <a:solidFill>
                            <a:schemeClr val="dk1"/>
                          </a:solidFill>
                          <a:latin typeface="+mn-lt"/>
                          <a:ea typeface="+mn-ea"/>
                          <a:cs typeface="+mn-cs"/>
                        </a:rPr>
                        <a:t>Narrative about the program objectives, activities, strategies, staffing, partners, and timeline</a:t>
                      </a:r>
                    </a:p>
                    <a:p>
                      <a:pPr marL="285750" indent="-285750">
                        <a:buFont typeface="Arial" panose="020B0604020202020204" pitchFamily="34" charset="0"/>
                        <a:buChar char="•"/>
                      </a:pPr>
                      <a:r>
                        <a:rPr lang="en-US" sz="2200" b="0" i="0" u="none" strike="noStrike" kern="1200" baseline="0" dirty="0" smtClean="0">
                          <a:solidFill>
                            <a:schemeClr val="dk1"/>
                          </a:solidFill>
                          <a:latin typeface="+mn-lt"/>
                          <a:ea typeface="+mn-ea"/>
                          <a:cs typeface="+mn-cs"/>
                        </a:rPr>
                        <a:t>Explanation of how  the project will address the problem or need </a:t>
                      </a:r>
                      <a:endParaRPr lang="en-US" sz="2200" dirty="0"/>
                    </a:p>
                  </a:txBody>
                  <a:tcPr/>
                </a:tc>
              </a:tr>
              <a:tr h="408297">
                <a:tc>
                  <a:txBody>
                    <a:bodyPr/>
                    <a:lstStyle/>
                    <a:p>
                      <a:r>
                        <a:rPr lang="en-US" sz="2200" b="1" dirty="0" smtClean="0"/>
                        <a:t>Budget</a:t>
                      </a:r>
                      <a:endParaRPr lang="en-US" sz="2200" b="1" dirty="0"/>
                    </a:p>
                  </a:txBody>
                  <a:tcPr/>
                </a:tc>
                <a:tc>
                  <a:txBody>
                    <a:bodyPr/>
                    <a:lstStyle/>
                    <a:p>
                      <a:r>
                        <a:rPr lang="en-US" sz="2200" dirty="0" smtClean="0"/>
                        <a:t>Amount of costs</a:t>
                      </a:r>
                      <a:r>
                        <a:rPr lang="en-US" sz="2200" baseline="0" dirty="0" smtClean="0"/>
                        <a:t> and explanation of the costs for the project</a:t>
                      </a:r>
                      <a:endParaRPr lang="en-US" sz="2200" dirty="0"/>
                    </a:p>
                  </a:txBody>
                  <a:tcPr/>
                </a:tc>
              </a:tr>
              <a:tr h="1006759">
                <a:tc>
                  <a:txBody>
                    <a:bodyPr/>
                    <a:lstStyle/>
                    <a:p>
                      <a:r>
                        <a:rPr lang="en-US" sz="2200" b="1" dirty="0" smtClean="0"/>
                        <a:t>Supporting materials/Appendices</a:t>
                      </a:r>
                      <a:endParaRPr lang="en-US" sz="2200" b="1" dirty="0"/>
                    </a:p>
                  </a:txBody>
                  <a:tcPr/>
                </a:tc>
                <a:tc>
                  <a:txBody>
                    <a:bodyPr/>
                    <a:lstStyle/>
                    <a:p>
                      <a:pPr marL="285750" indent="-285750">
                        <a:buFont typeface="Arial" panose="020B0604020202020204" pitchFamily="34" charset="0"/>
                        <a:buChar char="•"/>
                      </a:pPr>
                      <a:r>
                        <a:rPr lang="en-US" sz="2200" dirty="0" smtClean="0"/>
                        <a:t>Letters of support</a:t>
                      </a:r>
                    </a:p>
                    <a:p>
                      <a:pPr marL="285750" indent="-285750">
                        <a:buFont typeface="Arial" panose="020B0604020202020204" pitchFamily="34" charset="0"/>
                        <a:buChar char="•"/>
                      </a:pPr>
                      <a:r>
                        <a:rPr lang="en-US" sz="2200" dirty="0" smtClean="0"/>
                        <a:t>Other required forms (e.g.,</a:t>
                      </a:r>
                      <a:r>
                        <a:rPr lang="en-US" sz="2200" baseline="0" dirty="0" smtClean="0"/>
                        <a:t> organizational chart, tax status, organizational information)</a:t>
                      </a:r>
                      <a:endParaRPr lang="en-US" sz="2200" dirty="0"/>
                    </a:p>
                  </a:txBody>
                  <a:tcPr/>
                </a:tc>
              </a:tr>
            </a:tbl>
          </a:graphicData>
        </a:graphic>
      </p:graphicFrame>
    </p:spTree>
    <p:extLst>
      <p:ext uri="{BB962C8B-B14F-4D97-AF65-F5344CB8AC3E}">
        <p14:creationId xmlns:p14="http://schemas.microsoft.com/office/powerpoint/2010/main" val="3310777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p:txBody>
          <a:bodyPr>
            <a:normAutofit lnSpcReduction="10000"/>
          </a:bodyPr>
          <a:lstStyle/>
          <a:p>
            <a:r>
              <a:rPr lang="en-US" dirty="0" smtClean="0"/>
              <a:t>Tabular display of total dollars requested for the project</a:t>
            </a:r>
          </a:p>
          <a:p>
            <a:pPr lvl="1"/>
            <a:r>
              <a:rPr lang="en-US" dirty="0" smtClean="0"/>
              <a:t>Common sections: Personnel, Travel, Supplies, and Other</a:t>
            </a:r>
          </a:p>
          <a:p>
            <a:pPr lvl="1"/>
            <a:r>
              <a:rPr lang="en-US" dirty="0" smtClean="0"/>
              <a:t>Includes total amount request, in-kind/donated funds, and indirect costs</a:t>
            </a:r>
            <a:br>
              <a:rPr lang="en-US" dirty="0" smtClean="0"/>
            </a:br>
            <a:endParaRPr lang="en-US" dirty="0" smtClean="0"/>
          </a:p>
          <a:p>
            <a:r>
              <a:rPr lang="en-US" sz="3000" dirty="0" smtClean="0"/>
              <a:t>A budget narrative </a:t>
            </a:r>
            <a:r>
              <a:rPr lang="en-US" sz="3000" dirty="0"/>
              <a:t>s</a:t>
            </a:r>
            <a:r>
              <a:rPr lang="en-US" sz="3000" dirty="0" smtClean="0"/>
              <a:t>hould</a:t>
            </a:r>
            <a:r>
              <a:rPr lang="en-US" sz="3000" dirty="0"/>
              <a:t>:</a:t>
            </a:r>
          </a:p>
          <a:p>
            <a:pPr lvl="1"/>
            <a:r>
              <a:rPr lang="en-US" dirty="0"/>
              <a:t>Explain what the numbers represent and how they were calculated</a:t>
            </a:r>
          </a:p>
          <a:p>
            <a:pPr lvl="1"/>
            <a:r>
              <a:rPr lang="en-US" dirty="0"/>
              <a:t>Connect figures to overall proposal objectives</a:t>
            </a:r>
          </a:p>
          <a:p>
            <a:pPr lvl="1"/>
            <a:r>
              <a:rPr lang="en-US" dirty="0"/>
              <a:t>Detailed explanation of how you will spend each line in budget</a:t>
            </a:r>
          </a:p>
          <a:p>
            <a:endParaRPr lang="en-US" dirty="0"/>
          </a:p>
        </p:txBody>
      </p:sp>
    </p:spTree>
    <p:extLst>
      <p:ext uri="{BB962C8B-B14F-4D97-AF65-F5344CB8AC3E}">
        <p14:creationId xmlns:p14="http://schemas.microsoft.com/office/powerpoint/2010/main" val="185842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Grants Fail…</a:t>
            </a:r>
            <a:endParaRPr lang="en-US" dirty="0"/>
          </a:p>
        </p:txBody>
      </p:sp>
      <p:sp>
        <p:nvSpPr>
          <p:cNvPr id="5" name="Content Placeholder 4"/>
          <p:cNvSpPr>
            <a:spLocks noGrp="1"/>
          </p:cNvSpPr>
          <p:nvPr>
            <p:ph idx="1"/>
          </p:nvPr>
        </p:nvSpPr>
        <p:spPr/>
        <p:txBody>
          <a:bodyPr>
            <a:normAutofit/>
          </a:bodyPr>
          <a:lstStyle/>
          <a:p>
            <a:pPr lvl="1"/>
            <a:endParaRPr lang="en-US" dirty="0" smtClean="0"/>
          </a:p>
          <a:p>
            <a:pPr lvl="1"/>
            <a:endParaRPr lang="en-US" dirty="0" smtClean="0"/>
          </a:p>
          <a:p>
            <a:pPr lvl="1">
              <a:buFont typeface="Arial" pitchFamily="34" charset="0"/>
              <a:buChar char="•"/>
            </a:pPr>
            <a:r>
              <a:rPr lang="en-US" dirty="0" smtClean="0"/>
              <a:t>Grant writer did not read the instructions carefully</a:t>
            </a:r>
          </a:p>
          <a:p>
            <a:pPr lvl="1">
              <a:buFont typeface="Arial" pitchFamily="34" charset="0"/>
              <a:buChar char="•"/>
            </a:pPr>
            <a:r>
              <a:rPr lang="en-US" dirty="0" smtClean="0"/>
              <a:t>Grant writer is unaware of the requirements/ eligibility</a:t>
            </a:r>
          </a:p>
          <a:p>
            <a:pPr lvl="1">
              <a:buFont typeface="Arial" pitchFamily="34" charset="0"/>
              <a:buChar char="•"/>
            </a:pPr>
            <a:r>
              <a:rPr lang="en-US" dirty="0" smtClean="0"/>
              <a:t>Grant writer leaves out a required component</a:t>
            </a:r>
            <a:endParaRPr lang="en-US" dirty="0"/>
          </a:p>
        </p:txBody>
      </p:sp>
      <p:sp>
        <p:nvSpPr>
          <p:cNvPr id="6" name="Rounded Rectangle 5"/>
          <p:cNvSpPr/>
          <p:nvPr/>
        </p:nvSpPr>
        <p:spPr>
          <a:xfrm>
            <a:off x="1752600" y="1371600"/>
            <a:ext cx="8686800" cy="1295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tx1"/>
                </a:solidFill>
              </a:rPr>
              <a:t>Problem: The grant proposal is unresponsive to the grantor’s requirements</a:t>
            </a:r>
          </a:p>
        </p:txBody>
      </p:sp>
      <p:sp>
        <p:nvSpPr>
          <p:cNvPr id="8" name="Rounded Rectangle 7"/>
          <p:cNvSpPr/>
          <p:nvPr/>
        </p:nvSpPr>
        <p:spPr>
          <a:xfrm>
            <a:off x="1752600" y="4648200"/>
            <a:ext cx="8686800" cy="1295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Solution: Ensure that all criteria are met</a:t>
            </a:r>
          </a:p>
        </p:txBody>
      </p:sp>
    </p:spTree>
    <p:extLst>
      <p:ext uri="{BB962C8B-B14F-4D97-AF65-F5344CB8AC3E}">
        <p14:creationId xmlns:p14="http://schemas.microsoft.com/office/powerpoint/2010/main" val="3351276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Grants Fail…</a:t>
            </a:r>
            <a:endParaRPr lang="en-US" dirty="0"/>
          </a:p>
        </p:txBody>
      </p:sp>
      <p:sp>
        <p:nvSpPr>
          <p:cNvPr id="5" name="Content Placeholder 4"/>
          <p:cNvSpPr>
            <a:spLocks noGrp="1"/>
          </p:cNvSpPr>
          <p:nvPr>
            <p:ph idx="1"/>
          </p:nvPr>
        </p:nvSpPr>
        <p:spPr/>
        <p:txBody>
          <a:bodyPr>
            <a:normAutofit/>
          </a:bodyPr>
          <a:lstStyle/>
          <a:p>
            <a:pPr lvl="1"/>
            <a:endParaRPr lang="en-US" dirty="0" smtClean="0"/>
          </a:p>
          <a:p>
            <a:pPr lvl="1"/>
            <a:endParaRPr lang="en-US" dirty="0" smtClean="0"/>
          </a:p>
          <a:p>
            <a:pPr lvl="1">
              <a:buFont typeface="Arial" pitchFamily="34" charset="0"/>
              <a:buChar char="•"/>
            </a:pPr>
            <a:r>
              <a:rPr lang="en-US" dirty="0" smtClean="0"/>
              <a:t>The grant writer uses incorrect grammar or incorrect terms</a:t>
            </a:r>
          </a:p>
          <a:p>
            <a:pPr lvl="1">
              <a:buFont typeface="Arial" pitchFamily="34" charset="0"/>
              <a:buChar char="•"/>
            </a:pPr>
            <a:r>
              <a:rPr lang="en-US" dirty="0" smtClean="0"/>
              <a:t>The flow of the proposal is not logical and is hard for reviewers to follow</a:t>
            </a:r>
          </a:p>
          <a:p>
            <a:pPr lvl="1">
              <a:buFont typeface="Arial" pitchFamily="34" charset="0"/>
              <a:buChar char="•"/>
            </a:pPr>
            <a:endParaRPr lang="en-US" dirty="0" smtClean="0"/>
          </a:p>
          <a:p>
            <a:pPr lvl="1">
              <a:buFont typeface="Arial" pitchFamily="34" charset="0"/>
              <a:buChar char="•"/>
            </a:pPr>
            <a:endParaRPr lang="en-US" dirty="0" smtClean="0"/>
          </a:p>
        </p:txBody>
      </p:sp>
      <p:sp>
        <p:nvSpPr>
          <p:cNvPr id="6" name="Rounded Rectangle 5"/>
          <p:cNvSpPr/>
          <p:nvPr/>
        </p:nvSpPr>
        <p:spPr>
          <a:xfrm>
            <a:off x="1752600" y="1371600"/>
            <a:ext cx="8686800" cy="1295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tx1"/>
                </a:solidFill>
              </a:rPr>
              <a:t>Problem: The grant proposal is difficult to read or is not concise</a:t>
            </a:r>
          </a:p>
        </p:txBody>
      </p:sp>
      <p:sp>
        <p:nvSpPr>
          <p:cNvPr id="8" name="Rounded Rectangle 7"/>
          <p:cNvSpPr/>
          <p:nvPr/>
        </p:nvSpPr>
        <p:spPr>
          <a:xfrm>
            <a:off x="1752600" y="4648200"/>
            <a:ext cx="8686800" cy="1295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Solution: Have colleagues/officials review your work before submitting</a:t>
            </a:r>
          </a:p>
        </p:txBody>
      </p:sp>
    </p:spTree>
    <p:extLst>
      <p:ext uri="{BB962C8B-B14F-4D97-AF65-F5344CB8AC3E}">
        <p14:creationId xmlns:p14="http://schemas.microsoft.com/office/powerpoint/2010/main" val="1755513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Before Submitting the Proposal</a:t>
            </a:r>
            <a:endParaRPr lang="en-US" dirty="0"/>
          </a:p>
        </p:txBody>
      </p:sp>
      <p:sp>
        <p:nvSpPr>
          <p:cNvPr id="62467" name="Rectangle 3"/>
          <p:cNvSpPr>
            <a:spLocks noGrp="1" noChangeArrowheads="1"/>
          </p:cNvSpPr>
          <p:nvPr>
            <p:ph idx="1"/>
          </p:nvPr>
        </p:nvSpPr>
        <p:spPr>
          <a:xfrm>
            <a:off x="1617260" y="1202140"/>
            <a:ext cx="7772400" cy="4419600"/>
          </a:xfrm>
        </p:spPr>
        <p:txBody>
          <a:bodyPr>
            <a:normAutofit lnSpcReduction="10000"/>
          </a:bodyPr>
          <a:lstStyle/>
          <a:p>
            <a:pPr>
              <a:lnSpc>
                <a:spcPct val="90000"/>
              </a:lnSpc>
              <a:buNone/>
            </a:pPr>
            <a:r>
              <a:rPr lang="en-US" dirty="0" smtClean="0"/>
              <a:t>Final review of grant proposal:</a:t>
            </a:r>
          </a:p>
          <a:p>
            <a:pPr>
              <a:lnSpc>
                <a:spcPct val="90000"/>
              </a:lnSpc>
              <a:buNone/>
            </a:pPr>
            <a:endParaRPr lang="en-US" dirty="0"/>
          </a:p>
          <a:p>
            <a:pPr lvl="1">
              <a:lnSpc>
                <a:spcPct val="90000"/>
              </a:lnSpc>
            </a:pPr>
            <a:r>
              <a:rPr lang="en-US" sz="3200" dirty="0"/>
              <a:t>Completeness</a:t>
            </a:r>
          </a:p>
          <a:p>
            <a:pPr lvl="1">
              <a:lnSpc>
                <a:spcPct val="90000"/>
              </a:lnSpc>
            </a:pPr>
            <a:r>
              <a:rPr lang="en-US" sz="3200" dirty="0"/>
              <a:t>Compliance</a:t>
            </a:r>
          </a:p>
          <a:p>
            <a:pPr lvl="1">
              <a:lnSpc>
                <a:spcPct val="90000"/>
              </a:lnSpc>
            </a:pPr>
            <a:r>
              <a:rPr lang="en-US" sz="3200" dirty="0"/>
              <a:t>Conciseness</a:t>
            </a:r>
          </a:p>
          <a:p>
            <a:pPr lvl="1">
              <a:lnSpc>
                <a:spcPct val="90000"/>
              </a:lnSpc>
            </a:pPr>
            <a:r>
              <a:rPr lang="en-US" sz="3200" dirty="0"/>
              <a:t>Consistency between parts</a:t>
            </a:r>
          </a:p>
          <a:p>
            <a:pPr lvl="1">
              <a:lnSpc>
                <a:spcPct val="90000"/>
              </a:lnSpc>
            </a:pPr>
            <a:r>
              <a:rPr lang="en-US" sz="3200" dirty="0"/>
              <a:t>Clarity of narrative</a:t>
            </a:r>
          </a:p>
          <a:p>
            <a:pPr lvl="1">
              <a:lnSpc>
                <a:spcPct val="90000"/>
              </a:lnSpc>
            </a:pPr>
            <a:r>
              <a:rPr lang="en-US" sz="3200" dirty="0"/>
              <a:t>Computations</a:t>
            </a:r>
          </a:p>
          <a:p>
            <a:pPr lvl="1">
              <a:lnSpc>
                <a:spcPct val="90000"/>
              </a:lnSpc>
            </a:pPr>
            <a:r>
              <a:rPr lang="en-US" sz="3200" dirty="0"/>
              <a:t>Compilation</a:t>
            </a:r>
          </a:p>
          <a:p>
            <a:pPr lvl="1">
              <a:lnSpc>
                <a:spcPct val="90000"/>
              </a:lnSpc>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149" y="2934268"/>
            <a:ext cx="2608127" cy="3923731"/>
          </a:xfrm>
          <a:prstGeom prst="rect">
            <a:avLst/>
          </a:prstGeom>
        </p:spPr>
      </p:pic>
    </p:spTree>
    <p:extLst>
      <p:ext uri="{BB962C8B-B14F-4D97-AF65-F5344CB8AC3E}">
        <p14:creationId xmlns:p14="http://schemas.microsoft.com/office/powerpoint/2010/main" val="2838419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Submitting the Proposal</a:t>
            </a:r>
            <a:endParaRPr lang="en-US" dirty="0"/>
          </a:p>
        </p:txBody>
      </p:sp>
      <p:sp>
        <p:nvSpPr>
          <p:cNvPr id="3" name="Content Placeholder 2"/>
          <p:cNvSpPr>
            <a:spLocks noGrp="1"/>
          </p:cNvSpPr>
          <p:nvPr>
            <p:ph idx="1"/>
          </p:nvPr>
        </p:nvSpPr>
        <p:spPr/>
        <p:txBody>
          <a:bodyPr/>
          <a:lstStyle/>
          <a:p>
            <a:r>
              <a:rPr lang="en-US" dirty="0" smtClean="0"/>
              <a:t>Make sure that you have included all the required documents</a:t>
            </a:r>
          </a:p>
          <a:p>
            <a:pPr lvl="1"/>
            <a:r>
              <a:rPr lang="en-US" dirty="0" smtClean="0"/>
              <a:t>501(c)3 documentation</a:t>
            </a:r>
          </a:p>
          <a:p>
            <a:pPr lvl="1"/>
            <a:r>
              <a:rPr lang="en-US" dirty="0" smtClean="0"/>
              <a:t>Resumes of staff members assigned to proposed program</a:t>
            </a:r>
          </a:p>
          <a:p>
            <a:pPr lvl="1"/>
            <a:r>
              <a:rPr lang="en-US" dirty="0" smtClean="0"/>
              <a:t>Contact person and information at your organization</a:t>
            </a:r>
          </a:p>
          <a:p>
            <a:pPr lvl="1"/>
            <a:r>
              <a:rPr lang="en-US" dirty="0" smtClean="0"/>
              <a:t>Letters of support</a:t>
            </a:r>
          </a:p>
          <a:p>
            <a:pPr lvl="1"/>
            <a:r>
              <a:rPr lang="en-US" dirty="0" smtClean="0"/>
              <a:t>Accurate and realistic budget that aligns with objectives</a:t>
            </a:r>
            <a:endParaRPr lang="en-US" dirty="0"/>
          </a:p>
        </p:txBody>
      </p:sp>
    </p:spTree>
    <p:extLst>
      <p:ext uri="{BB962C8B-B14F-4D97-AF65-F5344CB8AC3E}">
        <p14:creationId xmlns:p14="http://schemas.microsoft.com/office/powerpoint/2010/main" val="2142203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EPRC</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The Emory Prevention Research Center proudly presents this webinar on planning for grant proposals.  All materials will be available at </a:t>
            </a:r>
            <a:r>
              <a:rPr lang="en-US" sz="2800" i="1" dirty="0">
                <a:hlinkClick r:id="rId2"/>
              </a:rPr>
              <a:t>www.sph.emory.edu/eprc</a:t>
            </a:r>
            <a:r>
              <a:rPr lang="en-US" sz="2800" i="1" dirty="0"/>
              <a:t>. </a:t>
            </a:r>
          </a:p>
          <a:p>
            <a:endParaRPr lang="en-US" sz="2000" i="1" dirty="0"/>
          </a:p>
          <a:p>
            <a:endParaRPr lang="en-US" sz="2000" i="1" dirty="0"/>
          </a:p>
          <a:p>
            <a:endParaRPr lang="en-US" sz="2000" i="1" dirty="0"/>
          </a:p>
          <a:p>
            <a:endParaRPr lang="en-US" sz="2000" i="1" dirty="0"/>
          </a:p>
          <a:p>
            <a:pPr marL="0" indent="0">
              <a:buNone/>
            </a:pPr>
            <a:r>
              <a:rPr lang="en-US" sz="2000" i="1" dirty="0"/>
              <a:t>The Emory Prevention Research Center is a member of the Prevention Research Centers Program, supported by the Centers for Disease Control and Prevention cooperative agreement number U48 DP001909. The findings and conclusions on these pages are those of the authors and do not necessarily represent the official position of the Centers for Disease Control and Prevention.</a:t>
            </a:r>
            <a:endParaRPr lang="en-US" sz="2000" dirty="0"/>
          </a:p>
          <a:p>
            <a:endParaRPr lang="en-US" dirty="0"/>
          </a:p>
        </p:txBody>
      </p:sp>
    </p:spTree>
    <p:extLst>
      <p:ext uri="{BB962C8B-B14F-4D97-AF65-F5344CB8AC3E}">
        <p14:creationId xmlns:p14="http://schemas.microsoft.com/office/powerpoint/2010/main" val="2961845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Preparation and Submittal</a:t>
            </a:r>
          </a:p>
        </p:txBody>
      </p:sp>
      <p:sp>
        <p:nvSpPr>
          <p:cNvPr id="63491" name="Rectangle 3"/>
          <p:cNvSpPr>
            <a:spLocks noGrp="1" noChangeArrowheads="1"/>
          </p:cNvSpPr>
          <p:nvPr>
            <p:ph idx="1"/>
          </p:nvPr>
        </p:nvSpPr>
        <p:spPr/>
        <p:txBody>
          <a:bodyPr>
            <a:normAutofit/>
          </a:bodyPr>
          <a:lstStyle/>
          <a:p>
            <a:pPr>
              <a:buFontTx/>
              <a:buNone/>
            </a:pPr>
            <a:r>
              <a:rPr lang="en-US" dirty="0"/>
              <a:t>Submitting the Grant</a:t>
            </a:r>
          </a:p>
          <a:p>
            <a:pPr lvl="1"/>
            <a:r>
              <a:rPr lang="en-US" dirty="0"/>
              <a:t>Approval and signature process</a:t>
            </a:r>
          </a:p>
          <a:p>
            <a:pPr lvl="1"/>
            <a:r>
              <a:rPr lang="en-US" dirty="0"/>
              <a:t>Delivery of grant </a:t>
            </a:r>
            <a:endParaRPr lang="en-US" dirty="0" smtClean="0"/>
          </a:p>
          <a:p>
            <a:pPr lvl="2"/>
            <a:r>
              <a:rPr lang="en-US" dirty="0" smtClean="0"/>
              <a:t>Submitting electronically- pdf, word file, zip file</a:t>
            </a:r>
          </a:p>
          <a:p>
            <a:pPr lvl="2"/>
            <a:r>
              <a:rPr lang="en-US" dirty="0" smtClean="0"/>
              <a:t>Copying and mailing – number of copies requested</a:t>
            </a:r>
            <a:r>
              <a:rPr lang="en-US" dirty="0"/>
              <a:t/>
            </a:r>
            <a:br>
              <a:rPr lang="en-US" dirty="0"/>
            </a:br>
            <a:endParaRPr lang="en-US" dirty="0"/>
          </a:p>
          <a:p>
            <a:r>
              <a:rPr lang="en-US" dirty="0" smtClean="0"/>
              <a:t>Follow-up</a:t>
            </a:r>
          </a:p>
          <a:p>
            <a:pPr lvl="1"/>
            <a:r>
              <a:rPr lang="en-US" dirty="0" smtClean="0"/>
              <a:t>If sent electronically, follow up immediately to ensure that the funder received and can open all of your application</a:t>
            </a:r>
            <a:endParaRPr lang="en-US" dirty="0"/>
          </a:p>
          <a:p>
            <a:pPr lvl="1"/>
            <a:endParaRPr lang="en-US" dirty="0"/>
          </a:p>
        </p:txBody>
      </p:sp>
    </p:spTree>
    <p:extLst>
      <p:ext uri="{BB962C8B-B14F-4D97-AF65-F5344CB8AC3E}">
        <p14:creationId xmlns:p14="http://schemas.microsoft.com/office/powerpoint/2010/main" val="607442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 ?</a:t>
            </a:r>
            <a:endParaRPr lang="en-US" dirty="0"/>
          </a:p>
        </p:txBody>
      </p:sp>
      <p:sp>
        <p:nvSpPr>
          <p:cNvPr id="5" name="Subtitle 4"/>
          <p:cNvSpPr>
            <a:spLocks noGrp="1"/>
          </p:cNvSpPr>
          <p:nvPr>
            <p:ph type="subTitle" idx="1"/>
          </p:nvPr>
        </p:nvSpPr>
        <p:spPr/>
        <p:txBody>
          <a:bodyPr/>
          <a:lstStyle/>
          <a:p>
            <a:r>
              <a:rPr lang="en-US" dirty="0" smtClean="0"/>
              <a:t>So far…….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143" y="539229"/>
            <a:ext cx="2285714" cy="2285714"/>
          </a:xfrm>
          <a:prstGeom prst="rect">
            <a:avLst/>
          </a:prstGeom>
        </p:spPr>
      </p:pic>
    </p:spTree>
    <p:extLst>
      <p:ext uri="{BB962C8B-B14F-4D97-AF65-F5344CB8AC3E}">
        <p14:creationId xmlns:p14="http://schemas.microsoft.com/office/powerpoint/2010/main" val="232576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Have you reviewed a grant proposal before?</a:t>
            </a:r>
          </a:p>
          <a:p>
            <a:pPr lvl="1"/>
            <a:r>
              <a:rPr lang="en-US" dirty="0" smtClean="0"/>
              <a:t>Yes</a:t>
            </a:r>
          </a:p>
          <a:p>
            <a:pPr lvl="1"/>
            <a:r>
              <a:rPr lang="en-US" dirty="0" smtClean="0"/>
              <a:t>No</a:t>
            </a:r>
            <a:endParaRPr lang="en-US" dirty="0"/>
          </a:p>
        </p:txBody>
      </p:sp>
      <p:pic>
        <p:nvPicPr>
          <p:cNvPr id="8194" name="Picture 2" descr="C:\Users\kirsten\AppData\Local\Microsoft\Windows\Temporary Internet Files\Content.IE5\BM2XSO67\MC9000197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5683" y="2248277"/>
            <a:ext cx="1971494" cy="140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5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On a scale from 1 to 10, how enjoyable was your experience of reviewing a grant proposal?</a:t>
            </a:r>
          </a:p>
          <a:p>
            <a:endParaRPr lang="en-US" dirty="0"/>
          </a:p>
          <a:p>
            <a:pPr marL="0" indent="0">
              <a:buNone/>
            </a:pPr>
            <a:endParaRPr lang="en-US" dirty="0"/>
          </a:p>
        </p:txBody>
      </p:sp>
      <p:pic>
        <p:nvPicPr>
          <p:cNvPr id="9218" name="Picture 2" descr="C:\Users\kirsten\AppData\Local\Microsoft\Windows\Temporary Internet Files\Content.IE5\BM2XSO67\MC9000197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027" y="2928731"/>
            <a:ext cx="1878802" cy="13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916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Grants Reviews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103" y="3870325"/>
            <a:ext cx="2491874" cy="14795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031" y="3509963"/>
            <a:ext cx="2125261" cy="211913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9636" y="4112724"/>
            <a:ext cx="2540736" cy="1608450"/>
          </a:xfrm>
          <a:prstGeom prst="rect">
            <a:avLst/>
          </a:prstGeom>
        </p:spPr>
      </p:pic>
    </p:spTree>
    <p:extLst>
      <p:ext uri="{BB962C8B-B14F-4D97-AF65-F5344CB8AC3E}">
        <p14:creationId xmlns:p14="http://schemas.microsoft.com/office/powerpoint/2010/main" val="2216557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 Grant Review</a:t>
            </a:r>
            <a:endParaRPr lang="en-US" dirty="0"/>
          </a:p>
        </p:txBody>
      </p:sp>
      <p:sp>
        <p:nvSpPr>
          <p:cNvPr id="5" name="Content Placeholder 4"/>
          <p:cNvSpPr>
            <a:spLocks noGrp="1"/>
          </p:cNvSpPr>
          <p:nvPr>
            <p:ph idx="1"/>
          </p:nvPr>
        </p:nvSpPr>
        <p:spPr>
          <a:xfrm>
            <a:off x="609600" y="1600201"/>
            <a:ext cx="8711821" cy="4525963"/>
          </a:xfrm>
        </p:spPr>
        <p:txBody>
          <a:bodyPr>
            <a:normAutofit/>
          </a:bodyPr>
          <a:lstStyle/>
          <a:p>
            <a:r>
              <a:rPr lang="en-US" dirty="0" smtClean="0"/>
              <a:t>Funder reviews all applications makes </a:t>
            </a:r>
            <a:r>
              <a:rPr lang="en-US" dirty="0"/>
              <a:t>a </a:t>
            </a:r>
            <a:r>
              <a:rPr lang="en-US" dirty="0" smtClean="0"/>
              <a:t>decision</a:t>
            </a:r>
            <a:br>
              <a:rPr lang="en-US" dirty="0" smtClean="0"/>
            </a:br>
            <a:endParaRPr lang="en-US" dirty="0" smtClean="0"/>
          </a:p>
          <a:p>
            <a:r>
              <a:rPr lang="en-US" dirty="0" smtClean="0"/>
              <a:t>Time </a:t>
            </a:r>
            <a:r>
              <a:rPr lang="en-US" dirty="0"/>
              <a:t>it will take to hear back from a funder can vary greatly from organization to </a:t>
            </a:r>
            <a:r>
              <a:rPr lang="en-US" dirty="0" smtClean="0"/>
              <a:t>organization</a:t>
            </a:r>
            <a:br>
              <a:rPr lang="en-US" dirty="0" smtClean="0"/>
            </a:br>
            <a:endParaRPr lang="en-US" dirty="0" smtClean="0"/>
          </a:p>
          <a:p>
            <a:r>
              <a:rPr lang="en-US" dirty="0" smtClean="0"/>
              <a:t>Funders </a:t>
            </a:r>
            <a:r>
              <a:rPr lang="en-US" dirty="0"/>
              <a:t>have different review processes and schedules. Some </a:t>
            </a:r>
            <a:r>
              <a:rPr lang="en-US" dirty="0" smtClean="0"/>
              <a:t>review proposals once a </a:t>
            </a:r>
            <a:r>
              <a:rPr lang="en-US" dirty="0"/>
              <a:t>year, while others review </a:t>
            </a:r>
            <a:r>
              <a:rPr lang="en-US" dirty="0" smtClean="0"/>
              <a:t>on </a:t>
            </a:r>
            <a:r>
              <a:rPr lang="en-US" dirty="0"/>
              <a:t>an ongoing basis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5662" y="1417638"/>
            <a:ext cx="2788055" cy="1860895"/>
          </a:xfrm>
          <a:prstGeom prst="rect">
            <a:avLst/>
          </a:prstGeom>
        </p:spPr>
      </p:pic>
    </p:spTree>
    <p:extLst>
      <p:ext uri="{BB962C8B-B14F-4D97-AF65-F5344CB8AC3E}">
        <p14:creationId xmlns:p14="http://schemas.microsoft.com/office/powerpoint/2010/main" val="4118681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a:t>Grant Review Processes</a:t>
            </a:r>
          </a:p>
        </p:txBody>
      </p:sp>
      <p:sp>
        <p:nvSpPr>
          <p:cNvPr id="110595" name="Rectangle 3"/>
          <p:cNvSpPr>
            <a:spLocks noGrp="1" noChangeArrowheads="1"/>
          </p:cNvSpPr>
          <p:nvPr>
            <p:ph idx="1"/>
          </p:nvPr>
        </p:nvSpPr>
        <p:spPr/>
        <p:txBody>
          <a:bodyPr/>
          <a:lstStyle/>
          <a:p>
            <a:pPr>
              <a:lnSpc>
                <a:spcPct val="90000"/>
              </a:lnSpc>
            </a:pPr>
            <a:r>
              <a:rPr lang="en-US" dirty="0"/>
              <a:t>Various methods by different </a:t>
            </a:r>
            <a:r>
              <a:rPr lang="en-US" dirty="0" smtClean="0"/>
              <a:t>types </a:t>
            </a:r>
            <a:r>
              <a:rPr lang="en-US" dirty="0"/>
              <a:t>of </a:t>
            </a:r>
            <a:r>
              <a:rPr lang="en-US" dirty="0" smtClean="0"/>
              <a:t>funders; foundations and government agencies have different processes</a:t>
            </a:r>
            <a:r>
              <a:rPr lang="en-US" dirty="0"/>
              <a:t/>
            </a:r>
            <a:br>
              <a:rPr lang="en-US" dirty="0"/>
            </a:br>
            <a:endParaRPr lang="en-US" dirty="0"/>
          </a:p>
          <a:p>
            <a:pPr>
              <a:lnSpc>
                <a:spcPct val="90000"/>
              </a:lnSpc>
            </a:pPr>
            <a:r>
              <a:rPr lang="en-US" dirty="0"/>
              <a:t>Systematic process</a:t>
            </a:r>
            <a:br>
              <a:rPr lang="en-US" dirty="0"/>
            </a:br>
            <a:endParaRPr lang="en-US" dirty="0"/>
          </a:p>
          <a:p>
            <a:pPr>
              <a:lnSpc>
                <a:spcPct val="90000"/>
              </a:lnSpc>
            </a:pPr>
            <a:r>
              <a:rPr lang="en-US" dirty="0"/>
              <a:t>Examine grant application for </a:t>
            </a:r>
            <a:r>
              <a:rPr lang="en-US" b="1" u="sng" dirty="0"/>
              <a:t>criteria</a:t>
            </a:r>
            <a:r>
              <a:rPr lang="en-US" dirty="0"/>
              <a:t> for review and pay attention to </a:t>
            </a:r>
            <a:r>
              <a:rPr lang="en-US" b="1" u="sng" dirty="0"/>
              <a:t>points to evaluate each grant </a:t>
            </a:r>
            <a:r>
              <a:rPr lang="en-US" b="1" u="sng" dirty="0" smtClean="0"/>
              <a:t>section</a:t>
            </a:r>
            <a:endParaRPr lang="en-US" b="1" u="sng" dirty="0"/>
          </a:p>
        </p:txBody>
      </p:sp>
    </p:spTree>
    <p:extLst>
      <p:ext uri="{BB962C8B-B14F-4D97-AF65-F5344CB8AC3E}">
        <p14:creationId xmlns:p14="http://schemas.microsoft.com/office/powerpoint/2010/main" val="1328417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Reviewers</a:t>
            </a:r>
            <a:endParaRPr lang="en-US" dirty="0"/>
          </a:p>
        </p:txBody>
      </p:sp>
      <p:sp>
        <p:nvSpPr>
          <p:cNvPr id="3" name="Content Placeholder 2"/>
          <p:cNvSpPr>
            <a:spLocks noGrp="1"/>
          </p:cNvSpPr>
          <p:nvPr>
            <p:ph idx="1"/>
          </p:nvPr>
        </p:nvSpPr>
        <p:spPr>
          <a:xfrm>
            <a:off x="609600" y="1272655"/>
            <a:ext cx="7701886" cy="4525963"/>
          </a:xfrm>
        </p:spPr>
        <p:txBody>
          <a:bodyPr/>
          <a:lstStyle/>
          <a:p>
            <a:r>
              <a:rPr lang="en-US" dirty="0" smtClean="0"/>
              <a:t>Selection based on:</a:t>
            </a:r>
          </a:p>
          <a:p>
            <a:pPr lvl="1"/>
            <a:r>
              <a:rPr lang="en-US" dirty="0" smtClean="0"/>
              <a:t>Experience with funder (e.g., staff, board members)</a:t>
            </a:r>
          </a:p>
          <a:p>
            <a:pPr lvl="1"/>
            <a:r>
              <a:rPr lang="en-US" dirty="0" smtClean="0"/>
              <a:t>Expertise on health issue, priority areas of funding, technique or methods</a:t>
            </a:r>
          </a:p>
          <a:p>
            <a:pPr lvl="1"/>
            <a:r>
              <a:rPr lang="en-US" dirty="0" smtClean="0"/>
              <a:t>Availability for written reviews and/or oral panel</a:t>
            </a:r>
          </a:p>
          <a:p>
            <a:pPr lvl="1"/>
            <a:r>
              <a:rPr lang="en-US" dirty="0" smtClean="0"/>
              <a:t>No conflict of interest (i.e., vested interests in the outcomes of the application)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260" y="1600201"/>
            <a:ext cx="3369290" cy="2858520"/>
          </a:xfrm>
          <a:prstGeom prst="rect">
            <a:avLst/>
          </a:prstGeom>
        </p:spPr>
      </p:pic>
    </p:spTree>
    <p:extLst>
      <p:ext uri="{BB962C8B-B14F-4D97-AF65-F5344CB8AC3E}">
        <p14:creationId xmlns:p14="http://schemas.microsoft.com/office/powerpoint/2010/main" val="578680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Grant Review: Foundations</a:t>
            </a:r>
            <a:endParaRPr lang="en-US" dirty="0"/>
          </a:p>
        </p:txBody>
      </p:sp>
    </p:spTree>
    <p:extLst>
      <p:ext uri="{BB962C8B-B14F-4D97-AF65-F5344CB8AC3E}">
        <p14:creationId xmlns:p14="http://schemas.microsoft.com/office/powerpoint/2010/main" val="3009609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r>
              <a:rPr lang="en-US" dirty="0"/>
              <a:t>Grant Review: Foundations</a:t>
            </a:r>
          </a:p>
        </p:txBody>
      </p:sp>
      <p:sp>
        <p:nvSpPr>
          <p:cNvPr id="112643" name="Rectangle 3"/>
          <p:cNvSpPr>
            <a:spLocks noGrp="1" noChangeArrowheads="1"/>
          </p:cNvSpPr>
          <p:nvPr>
            <p:ph idx="1"/>
          </p:nvPr>
        </p:nvSpPr>
        <p:spPr/>
        <p:txBody>
          <a:bodyPr/>
          <a:lstStyle/>
          <a:p>
            <a:pPr>
              <a:buClrTx/>
              <a:buNone/>
            </a:pPr>
            <a:r>
              <a:rPr lang="en-US" dirty="0" smtClean="0"/>
              <a:t>Review Committee rates proposals based on:</a:t>
            </a:r>
          </a:p>
          <a:p>
            <a:pPr marL="514350" indent="-514350">
              <a:buFont typeface="+mj-lt"/>
              <a:buAutoNum type="arabicPeriod"/>
            </a:pPr>
            <a:r>
              <a:rPr lang="en-US" dirty="0" smtClean="0"/>
              <a:t>Level </a:t>
            </a:r>
            <a:r>
              <a:rPr lang="en-US" dirty="0"/>
              <a:t>of expertise</a:t>
            </a:r>
          </a:p>
          <a:p>
            <a:pPr marL="514350" indent="-514350">
              <a:buFont typeface="+mj-lt"/>
              <a:buAutoNum type="arabicPeriod"/>
            </a:pPr>
            <a:r>
              <a:rPr lang="en-US" dirty="0"/>
              <a:t>Step-by-step procedure</a:t>
            </a:r>
          </a:p>
          <a:p>
            <a:pPr marL="514350" indent="-514350">
              <a:buFont typeface="+mj-lt"/>
              <a:buAutoNum type="arabicPeriod"/>
            </a:pPr>
            <a:r>
              <a:rPr lang="en-US" dirty="0"/>
              <a:t>Programmatic person to answer questions</a:t>
            </a:r>
          </a:p>
          <a:p>
            <a:pPr marL="514350" indent="-514350">
              <a:buFont typeface="+mj-lt"/>
              <a:buAutoNum type="arabicPeriod"/>
            </a:pPr>
            <a:r>
              <a:rPr lang="en-US" dirty="0"/>
              <a:t>Scientific and technical merits assessed</a:t>
            </a:r>
          </a:p>
          <a:p>
            <a:pPr marL="514350" indent="-514350">
              <a:buFont typeface="+mj-lt"/>
              <a:buAutoNum type="arabicPeriod"/>
            </a:pPr>
            <a:r>
              <a:rPr lang="en-US" dirty="0" smtClean="0"/>
              <a:t>Documentation</a:t>
            </a:r>
            <a:endParaRPr lang="en-US" dirty="0"/>
          </a:p>
          <a:p>
            <a:pPr marL="514350" indent="-514350">
              <a:buFont typeface="+mj-lt"/>
              <a:buAutoNum type="arabicPeriod"/>
            </a:pPr>
            <a:r>
              <a:rPr lang="en-US" dirty="0"/>
              <a:t>Feedback on proposals is usually given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564" y="1600201"/>
            <a:ext cx="2125261" cy="2119136"/>
          </a:xfrm>
          <a:prstGeom prst="rect">
            <a:avLst/>
          </a:prstGeom>
        </p:spPr>
      </p:pic>
    </p:spTree>
    <p:extLst>
      <p:ext uri="{BB962C8B-B14F-4D97-AF65-F5344CB8AC3E}">
        <p14:creationId xmlns:p14="http://schemas.microsoft.com/office/powerpoint/2010/main" val="410763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EPRC</a:t>
            </a:r>
            <a:endParaRPr lang="en-US" dirty="0"/>
          </a:p>
        </p:txBody>
      </p:sp>
      <p:sp>
        <p:nvSpPr>
          <p:cNvPr id="3" name="Content Placeholder 2"/>
          <p:cNvSpPr>
            <a:spLocks noGrp="1"/>
          </p:cNvSpPr>
          <p:nvPr>
            <p:ph idx="1"/>
          </p:nvPr>
        </p:nvSpPr>
        <p:spPr/>
        <p:txBody>
          <a:bodyPr/>
          <a:lstStyle/>
          <a:p>
            <a:r>
              <a:rPr lang="en-US" dirty="0" smtClean="0">
                <a:solidFill>
                  <a:prstClr val="black"/>
                </a:solidFill>
              </a:rPr>
              <a:t>Focuses </a:t>
            </a:r>
            <a:r>
              <a:rPr lang="en-US" dirty="0">
                <a:solidFill>
                  <a:prstClr val="black"/>
                </a:solidFill>
              </a:rPr>
              <a:t>on </a:t>
            </a:r>
            <a:r>
              <a:rPr lang="en-US" u="sng" dirty="0">
                <a:solidFill>
                  <a:prstClr val="black"/>
                </a:solidFill>
              </a:rPr>
              <a:t>community-based cancer prevention </a:t>
            </a:r>
            <a:r>
              <a:rPr lang="en-US" dirty="0">
                <a:solidFill>
                  <a:prstClr val="black"/>
                </a:solidFill>
              </a:rPr>
              <a:t>and </a:t>
            </a:r>
            <a:r>
              <a:rPr lang="en-US" u="sng" dirty="0">
                <a:solidFill>
                  <a:prstClr val="black"/>
                </a:solidFill>
              </a:rPr>
              <a:t>reducing health disparities</a:t>
            </a:r>
            <a:r>
              <a:rPr lang="en-US" dirty="0">
                <a:solidFill>
                  <a:prstClr val="black"/>
                </a:solidFill>
              </a:rPr>
              <a:t> in the rural communities of Southwest </a:t>
            </a:r>
            <a:r>
              <a:rPr lang="en-US" dirty="0" smtClean="0">
                <a:solidFill>
                  <a:prstClr val="black"/>
                </a:solidFill>
              </a:rPr>
              <a:t>Georgia</a:t>
            </a:r>
            <a:br>
              <a:rPr lang="en-US" dirty="0" smtClean="0">
                <a:solidFill>
                  <a:prstClr val="black"/>
                </a:solidFill>
              </a:rPr>
            </a:br>
            <a:endParaRPr lang="en-US" dirty="0" smtClean="0">
              <a:solidFill>
                <a:prstClr val="black"/>
              </a:solidFill>
            </a:endParaRPr>
          </a:p>
          <a:p>
            <a:r>
              <a:rPr lang="en-US" dirty="0" smtClean="0">
                <a:solidFill>
                  <a:prstClr val="black"/>
                </a:solidFill>
              </a:rPr>
              <a:t>Works </a:t>
            </a:r>
            <a:r>
              <a:rPr lang="en-US" dirty="0">
                <a:solidFill>
                  <a:prstClr val="black"/>
                </a:solidFill>
              </a:rPr>
              <a:t>with community partners and focuses on primary prevention (tobacco, physical activity, and nutrition; including reduction of overweight/obesity) </a:t>
            </a:r>
            <a:br>
              <a:rPr lang="en-US" dirty="0">
                <a:solidFill>
                  <a:prstClr val="black"/>
                </a:solidFill>
              </a:rPr>
            </a:b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56708"/>
            <a:ext cx="2777305" cy="1060930"/>
          </a:xfrm>
          <a:prstGeom prst="rect">
            <a:avLst/>
          </a:prstGeom>
        </p:spPr>
      </p:pic>
    </p:spTree>
    <p:extLst>
      <p:ext uri="{BB962C8B-B14F-4D97-AF65-F5344CB8AC3E}">
        <p14:creationId xmlns:p14="http://schemas.microsoft.com/office/powerpoint/2010/main" val="2218410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a:t>Grant Review: Foundations</a:t>
            </a:r>
          </a:p>
        </p:txBody>
      </p:sp>
      <p:sp>
        <p:nvSpPr>
          <p:cNvPr id="16387" name="Rectangle 3"/>
          <p:cNvSpPr>
            <a:spLocks noGrp="1" noChangeArrowheads="1"/>
          </p:cNvSpPr>
          <p:nvPr>
            <p:ph idx="1"/>
          </p:nvPr>
        </p:nvSpPr>
        <p:spPr/>
        <p:txBody>
          <a:bodyPr/>
          <a:lstStyle/>
          <a:p>
            <a:r>
              <a:rPr lang="en-US" dirty="0"/>
              <a:t>Single person</a:t>
            </a:r>
            <a:br>
              <a:rPr lang="en-US" dirty="0"/>
            </a:br>
            <a:endParaRPr lang="en-US" dirty="0"/>
          </a:p>
          <a:p>
            <a:r>
              <a:rPr lang="en-US" dirty="0"/>
              <a:t>Small </a:t>
            </a:r>
            <a:r>
              <a:rPr lang="en-US" dirty="0" smtClean="0"/>
              <a:t>group </a:t>
            </a:r>
            <a:r>
              <a:rPr lang="en-US" dirty="0"/>
              <a:t>r</a:t>
            </a:r>
            <a:r>
              <a:rPr lang="en-US" dirty="0" smtClean="0"/>
              <a:t>eview</a:t>
            </a:r>
            <a:r>
              <a:rPr lang="en-US" dirty="0"/>
              <a:t/>
            </a:r>
            <a:br>
              <a:rPr lang="en-US" dirty="0"/>
            </a:br>
            <a:endParaRPr lang="en-US" dirty="0"/>
          </a:p>
          <a:p>
            <a:r>
              <a:rPr lang="en-US" dirty="0"/>
              <a:t>Formal </a:t>
            </a:r>
            <a:r>
              <a:rPr lang="en-US" dirty="0" smtClean="0"/>
              <a:t>review </a:t>
            </a:r>
            <a:r>
              <a:rPr lang="en-US" dirty="0"/>
              <a:t>p</a:t>
            </a:r>
            <a:r>
              <a:rPr lang="en-US" dirty="0" smtClean="0"/>
              <a:t>anel/Committee</a:t>
            </a:r>
            <a:r>
              <a:rPr lang="en-US" dirty="0"/>
              <a:t/>
            </a:r>
            <a:br>
              <a:rPr lang="en-US" dirty="0"/>
            </a:b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765" y="1600201"/>
            <a:ext cx="2125261" cy="2119136"/>
          </a:xfrm>
          <a:prstGeom prst="rect">
            <a:avLst/>
          </a:prstGeom>
        </p:spPr>
      </p:pic>
    </p:spTree>
    <p:extLst>
      <p:ext uri="{BB962C8B-B14F-4D97-AF65-F5344CB8AC3E}">
        <p14:creationId xmlns:p14="http://schemas.microsoft.com/office/powerpoint/2010/main" val="3339330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smtClean="0"/>
              <a:t>Review Criteria: Foundations</a:t>
            </a:r>
            <a:endParaRPr lang="en-US" dirty="0"/>
          </a:p>
        </p:txBody>
      </p:sp>
      <p:sp>
        <p:nvSpPr>
          <p:cNvPr id="116739" name="Rectangle 3"/>
          <p:cNvSpPr>
            <a:spLocks noGrp="1" noChangeArrowheads="1"/>
          </p:cNvSpPr>
          <p:nvPr>
            <p:ph idx="1"/>
          </p:nvPr>
        </p:nvSpPr>
        <p:spPr/>
        <p:txBody>
          <a:bodyPr/>
          <a:lstStyle/>
          <a:p>
            <a:r>
              <a:rPr lang="en-US" dirty="0"/>
              <a:t>Significance</a:t>
            </a:r>
          </a:p>
          <a:p>
            <a:r>
              <a:rPr lang="en-US" dirty="0"/>
              <a:t>People (qualified, capable)</a:t>
            </a:r>
          </a:p>
          <a:p>
            <a:r>
              <a:rPr lang="en-US" dirty="0"/>
              <a:t>Organization</a:t>
            </a:r>
          </a:p>
          <a:p>
            <a:r>
              <a:rPr lang="en-US" dirty="0"/>
              <a:t>Plan (organized, carefully thought out)</a:t>
            </a:r>
          </a:p>
          <a:p>
            <a:r>
              <a:rPr lang="en-US" dirty="0"/>
              <a:t>Results/evaluation (use of results, </a:t>
            </a:r>
            <a:r>
              <a:rPr lang="en-US" dirty="0" smtClean="0"/>
              <a:t>whether or not you propose the results </a:t>
            </a:r>
            <a:r>
              <a:rPr lang="en-US" dirty="0"/>
              <a:t>be disseminated)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186" y="1417638"/>
            <a:ext cx="2125261" cy="2119136"/>
          </a:xfrm>
          <a:prstGeom prst="rect">
            <a:avLst/>
          </a:prstGeom>
        </p:spPr>
      </p:pic>
    </p:spTree>
    <p:extLst>
      <p:ext uri="{BB962C8B-B14F-4D97-AF65-F5344CB8AC3E}">
        <p14:creationId xmlns:p14="http://schemas.microsoft.com/office/powerpoint/2010/main" val="391862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Grant Review</a:t>
            </a:r>
            <a:endParaRPr lang="en-US" dirty="0"/>
          </a:p>
        </p:txBody>
      </p:sp>
      <p:pic>
        <p:nvPicPr>
          <p:cNvPr id="4" name="Picture 3"/>
          <p:cNvPicPr>
            <a:picLocks noChangeAspect="1"/>
          </p:cNvPicPr>
          <p:nvPr/>
        </p:nvPicPr>
        <p:blipFill rotWithShape="1">
          <a:blip r:embed="rId2"/>
          <a:srcRect l="487" t="10801" r="3799" b="4850"/>
          <a:stretch/>
        </p:blipFill>
        <p:spPr>
          <a:xfrm>
            <a:off x="2053318" y="1176512"/>
            <a:ext cx="8085363" cy="4787557"/>
          </a:xfrm>
          <a:prstGeom prst="rect">
            <a:avLst/>
          </a:prstGeom>
        </p:spPr>
      </p:pic>
    </p:spTree>
    <p:extLst>
      <p:ext uri="{BB962C8B-B14F-4D97-AF65-F5344CB8AC3E}">
        <p14:creationId xmlns:p14="http://schemas.microsoft.com/office/powerpoint/2010/main" val="416007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Susan G Komen Greater Atlanta:</a:t>
            </a:r>
            <a:br>
              <a:rPr lang="en-US" dirty="0" smtClean="0"/>
            </a:br>
            <a:r>
              <a:rPr lang="en-US" dirty="0" smtClean="0"/>
              <a:t>Reviewers</a:t>
            </a:r>
            <a:endParaRPr lang="en-US" dirty="0"/>
          </a:p>
        </p:txBody>
      </p:sp>
      <p:pic>
        <p:nvPicPr>
          <p:cNvPr id="4" name="Picture 3"/>
          <p:cNvPicPr>
            <a:picLocks noChangeAspect="1"/>
          </p:cNvPicPr>
          <p:nvPr/>
        </p:nvPicPr>
        <p:blipFill rotWithShape="1">
          <a:blip r:embed="rId2"/>
          <a:srcRect l="9619" t="14696" r="5664" b="68452"/>
          <a:stretch/>
        </p:blipFill>
        <p:spPr>
          <a:xfrm>
            <a:off x="818865" y="2756655"/>
            <a:ext cx="10554269" cy="1405913"/>
          </a:xfrm>
          <a:prstGeom prst="rect">
            <a:avLst/>
          </a:prstGeom>
        </p:spPr>
      </p:pic>
    </p:spTree>
    <p:extLst>
      <p:ext uri="{BB962C8B-B14F-4D97-AF65-F5344CB8AC3E}">
        <p14:creationId xmlns:p14="http://schemas.microsoft.com/office/powerpoint/2010/main" val="488661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2" y="0"/>
            <a:ext cx="10972800" cy="1143000"/>
          </a:xfrm>
        </p:spPr>
        <p:txBody>
          <a:bodyPr/>
          <a:lstStyle/>
          <a:p>
            <a:r>
              <a:rPr lang="en-US" dirty="0" smtClean="0"/>
              <a:t>Susan G Komen Greater Atlanta</a:t>
            </a:r>
            <a:endParaRPr lang="en-US" dirty="0"/>
          </a:p>
        </p:txBody>
      </p:sp>
      <p:pic>
        <p:nvPicPr>
          <p:cNvPr id="4" name="Picture 3"/>
          <p:cNvPicPr>
            <a:picLocks noChangeAspect="1"/>
          </p:cNvPicPr>
          <p:nvPr/>
        </p:nvPicPr>
        <p:blipFill rotWithShape="1">
          <a:blip r:embed="rId2"/>
          <a:srcRect l="9619" t="30402" r="6322" b="5309"/>
          <a:stretch/>
        </p:blipFill>
        <p:spPr>
          <a:xfrm>
            <a:off x="595952" y="805218"/>
            <a:ext cx="10472383" cy="5363570"/>
          </a:xfrm>
          <a:prstGeom prst="rect">
            <a:avLst/>
          </a:prstGeom>
        </p:spPr>
      </p:pic>
    </p:spTree>
    <p:extLst>
      <p:ext uri="{BB962C8B-B14F-4D97-AF65-F5344CB8AC3E}">
        <p14:creationId xmlns:p14="http://schemas.microsoft.com/office/powerpoint/2010/main" val="858966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Grant Review: State or Federal Agency</a:t>
            </a: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470" y="2223652"/>
            <a:ext cx="2370635" cy="150076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449" y="2223651"/>
            <a:ext cx="2320771" cy="1500765"/>
          </a:xfrm>
          <a:prstGeom prst="rect">
            <a:avLst/>
          </a:prstGeom>
        </p:spPr>
      </p:pic>
    </p:spTree>
    <p:extLst>
      <p:ext uri="{BB962C8B-B14F-4D97-AF65-F5344CB8AC3E}">
        <p14:creationId xmlns:p14="http://schemas.microsoft.com/office/powerpoint/2010/main" val="2303084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dirty="0"/>
              <a:t>Grant </a:t>
            </a:r>
            <a:r>
              <a:rPr lang="en-US" dirty="0" smtClean="0"/>
              <a:t>Review:  </a:t>
            </a:r>
            <a:r>
              <a:rPr lang="en-US" dirty="0"/>
              <a:t/>
            </a:r>
            <a:br>
              <a:rPr lang="en-US" dirty="0"/>
            </a:br>
            <a:r>
              <a:rPr lang="en-US" dirty="0"/>
              <a:t> </a:t>
            </a:r>
            <a:r>
              <a:rPr lang="en-US" dirty="0" smtClean="0"/>
              <a:t> </a:t>
            </a:r>
            <a:r>
              <a:rPr lang="en-US" dirty="0"/>
              <a:t>Governmental Agency</a:t>
            </a:r>
          </a:p>
        </p:txBody>
      </p:sp>
      <p:sp>
        <p:nvSpPr>
          <p:cNvPr id="113667" name="Rectangle 3"/>
          <p:cNvSpPr>
            <a:spLocks noGrp="1" noChangeArrowheads="1"/>
          </p:cNvSpPr>
          <p:nvPr>
            <p:ph idx="1"/>
          </p:nvPr>
        </p:nvSpPr>
        <p:spPr>
          <a:xfrm>
            <a:off x="1148686" y="1874837"/>
            <a:ext cx="9264555" cy="4983163"/>
          </a:xfrm>
        </p:spPr>
        <p:txBody>
          <a:bodyPr/>
          <a:lstStyle/>
          <a:p>
            <a:r>
              <a:rPr lang="en-US" dirty="0"/>
              <a:t>Reviewers receive proposals</a:t>
            </a:r>
          </a:p>
          <a:p>
            <a:r>
              <a:rPr lang="en-US" dirty="0"/>
              <a:t>Primary and secondary reviewer to discuss their assessments </a:t>
            </a:r>
          </a:p>
          <a:p>
            <a:r>
              <a:rPr lang="en-US" dirty="0"/>
              <a:t>They provide written </a:t>
            </a:r>
            <a:r>
              <a:rPr lang="en-US" dirty="0" smtClean="0"/>
              <a:t>comments and/or assign scores</a:t>
            </a:r>
            <a:endParaRPr lang="en-US" dirty="0"/>
          </a:p>
          <a:p>
            <a:r>
              <a:rPr lang="en-US" dirty="0"/>
              <a:t>All members of committee </a:t>
            </a:r>
            <a:r>
              <a:rPr lang="en-US" dirty="0" smtClean="0"/>
              <a:t>vote and assign scores</a:t>
            </a:r>
          </a:p>
          <a:p>
            <a:r>
              <a:rPr lang="en-US" dirty="0"/>
              <a:t>9-point rating scale (1 = exceptional; 9 = poor)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436" y="105570"/>
            <a:ext cx="2491874" cy="1479550"/>
          </a:xfrm>
          <a:prstGeom prst="rect">
            <a:avLst/>
          </a:prstGeom>
        </p:spPr>
      </p:pic>
    </p:spTree>
    <p:extLst>
      <p:ext uri="{BB962C8B-B14F-4D97-AF65-F5344CB8AC3E}">
        <p14:creationId xmlns:p14="http://schemas.microsoft.com/office/powerpoint/2010/main" val="1437980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From Idea to Funding: Government Application</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122" y="1221190"/>
            <a:ext cx="5295616" cy="5295616"/>
          </a:xfrm>
          <a:prstGeom prst="rect">
            <a:avLst/>
          </a:prstGeom>
        </p:spPr>
      </p:pic>
    </p:spTree>
    <p:extLst>
      <p:ext uri="{BB962C8B-B14F-4D97-AF65-F5344CB8AC3E}">
        <p14:creationId xmlns:p14="http://schemas.microsoft.com/office/powerpoint/2010/main" val="1998716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n-US" dirty="0" smtClean="0"/>
              <a:t>National Institutes of Health (NIH)</a:t>
            </a:r>
            <a:br>
              <a:rPr lang="en-US" dirty="0" smtClean="0"/>
            </a:br>
            <a:r>
              <a:rPr lang="en-US" dirty="0" smtClean="0"/>
              <a:t>Review </a:t>
            </a:r>
            <a:r>
              <a:rPr lang="en-US" dirty="0"/>
              <a:t>Criteria</a:t>
            </a:r>
          </a:p>
        </p:txBody>
      </p:sp>
      <p:sp>
        <p:nvSpPr>
          <p:cNvPr id="114692" name="Rectangle 4"/>
          <p:cNvSpPr>
            <a:spLocks noGrp="1" noChangeArrowheads="1"/>
          </p:cNvSpPr>
          <p:nvPr>
            <p:ph sz="half" idx="1"/>
          </p:nvPr>
        </p:nvSpPr>
        <p:spPr>
          <a:xfrm>
            <a:off x="1981200" y="1600201"/>
            <a:ext cx="4033838" cy="4525963"/>
          </a:xfrm>
        </p:spPr>
        <p:txBody>
          <a:bodyPr>
            <a:normAutofit fontScale="92500" lnSpcReduction="10000"/>
          </a:bodyPr>
          <a:lstStyle/>
          <a:p>
            <a:r>
              <a:rPr lang="en-US" b="1" i="1" dirty="0" smtClean="0"/>
              <a:t>Significance</a:t>
            </a:r>
            <a:r>
              <a:rPr lang="en-US" dirty="0" smtClean="0"/>
              <a:t>- Does the study address an important problem?</a:t>
            </a:r>
          </a:p>
          <a:p>
            <a:r>
              <a:rPr lang="en-US" b="1" i="1" dirty="0" smtClean="0"/>
              <a:t>Approach</a:t>
            </a:r>
            <a:r>
              <a:rPr lang="en-US" dirty="0" smtClean="0"/>
              <a:t>- Are the conceptual framework, design, methods, and analyses appropriate?</a:t>
            </a:r>
          </a:p>
          <a:p>
            <a:r>
              <a:rPr lang="en-US" b="1" i="1" dirty="0" smtClean="0"/>
              <a:t>Innovation</a:t>
            </a:r>
            <a:r>
              <a:rPr lang="en-US" dirty="0" smtClean="0"/>
              <a:t>- Is the project original?</a:t>
            </a:r>
          </a:p>
          <a:p>
            <a:endParaRPr lang="en-US" dirty="0" smtClean="0"/>
          </a:p>
        </p:txBody>
      </p:sp>
      <p:sp>
        <p:nvSpPr>
          <p:cNvPr id="114693" name="Rectangle 5"/>
          <p:cNvSpPr>
            <a:spLocks noGrp="1" noChangeArrowheads="1"/>
          </p:cNvSpPr>
          <p:nvPr>
            <p:ph sz="half" idx="2"/>
          </p:nvPr>
        </p:nvSpPr>
        <p:spPr>
          <a:xfrm>
            <a:off x="6176964" y="1600201"/>
            <a:ext cx="4033837" cy="4525963"/>
          </a:xfrm>
        </p:spPr>
        <p:txBody>
          <a:bodyPr>
            <a:normAutofit fontScale="92500" lnSpcReduction="10000"/>
          </a:bodyPr>
          <a:lstStyle/>
          <a:p>
            <a:r>
              <a:rPr lang="en-US" b="1" i="1" dirty="0" smtClean="0"/>
              <a:t>Investigators</a:t>
            </a:r>
            <a:r>
              <a:rPr lang="en-US" dirty="0" smtClean="0"/>
              <a:t>- Are the investigators trained to carry out the work?</a:t>
            </a:r>
          </a:p>
          <a:p>
            <a:r>
              <a:rPr lang="en-US" b="1" i="1" dirty="0" smtClean="0"/>
              <a:t>Environment</a:t>
            </a:r>
            <a:r>
              <a:rPr lang="en-US" dirty="0" smtClean="0"/>
              <a:t>- Does the scientific environment contribute to the probability of success?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59" y="120651"/>
            <a:ext cx="2491874" cy="1479550"/>
          </a:xfrm>
          <a:prstGeom prst="rect">
            <a:avLst/>
          </a:prstGeom>
        </p:spPr>
      </p:pic>
    </p:spTree>
    <p:extLst>
      <p:ext uri="{BB962C8B-B14F-4D97-AF65-F5344CB8AC3E}">
        <p14:creationId xmlns:p14="http://schemas.microsoft.com/office/powerpoint/2010/main" val="2526284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altLang="en-US" sz="4000" i="1" dirty="0"/>
              <a:t>The NIH Peer Review Process</a:t>
            </a:r>
          </a:p>
        </p:txBody>
      </p:sp>
      <p:sp>
        <p:nvSpPr>
          <p:cNvPr id="29700" name="Rectangle 1"/>
          <p:cNvSpPr>
            <a:spLocks noChangeArrowheads="1"/>
          </p:cNvSpPr>
          <p:nvPr/>
        </p:nvSpPr>
        <p:spPr bwMode="auto">
          <a:xfrm>
            <a:off x="1524000" y="-833229"/>
            <a:ext cx="217239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Phases of Process </a:t>
            </a:r>
          </a:p>
          <a:p>
            <a:r>
              <a:rPr lang="en-US" altLang="en-US" dirty="0"/>
              <a:t>  </a:t>
            </a:r>
            <a:r>
              <a:rPr lang="en-US" altLang="en-US" sz="5700" dirty="0"/>
              <a:t> </a:t>
            </a:r>
            <a:r>
              <a:rPr lang="en-US" altLang="en-US" dirty="0"/>
              <a:t>  </a:t>
            </a:r>
            <a:endParaRPr lang="en-US" altLang="en-US" sz="5700" dirty="0"/>
          </a:p>
          <a:p>
            <a:endParaRPr lang="en-US" altLang="en-US" sz="5700" dirty="0"/>
          </a:p>
        </p:txBody>
      </p:sp>
      <p:graphicFrame>
        <p:nvGraphicFramePr>
          <p:cNvPr id="7" name="Table 6"/>
          <p:cNvGraphicFramePr>
            <a:graphicFrameLocks noGrp="1"/>
          </p:cNvGraphicFramePr>
          <p:nvPr>
            <p:extLst>
              <p:ext uri="{D42A27DB-BD31-4B8C-83A1-F6EECF244321}">
                <p14:modId xmlns:p14="http://schemas.microsoft.com/office/powerpoint/2010/main" val="3558770450"/>
              </p:ext>
            </p:extLst>
          </p:nvPr>
        </p:nvGraphicFramePr>
        <p:xfrm>
          <a:off x="3048000" y="1290429"/>
          <a:ext cx="6096000" cy="4572000"/>
        </p:xfrm>
        <a:graphic>
          <a:graphicData uri="http://schemas.openxmlformats.org/drawingml/2006/table">
            <a:tbl>
              <a:tblPr firstRow="1" bandRow="1">
                <a:tableStyleId>{5C22544A-7EE6-4342-B048-85BDC9FD1C3A}</a:tableStyleId>
              </a:tblPr>
              <a:tblGrid>
                <a:gridCol w="2032000"/>
                <a:gridCol w="939800"/>
                <a:gridCol w="3124200"/>
              </a:tblGrid>
              <a:tr h="403860">
                <a:tc>
                  <a:txBody>
                    <a:bodyPr/>
                    <a:lstStyle/>
                    <a:p>
                      <a:r>
                        <a:rPr lang="en-US" sz="2400" dirty="0" smtClean="0">
                          <a:solidFill>
                            <a:schemeClr val="tx1"/>
                          </a:solidFill>
                        </a:rPr>
                        <a:t>Impact</a:t>
                      </a:r>
                      <a:endParaRPr lang="en-US" sz="2400" dirty="0">
                        <a:solidFill>
                          <a:schemeClr val="tx1"/>
                        </a:solidFill>
                      </a:endParaRPr>
                    </a:p>
                  </a:txBody>
                  <a:tcPr/>
                </a:tc>
                <a:tc>
                  <a:txBody>
                    <a:bodyPr/>
                    <a:lstStyle/>
                    <a:p>
                      <a:r>
                        <a:rPr lang="en-US" sz="2400" dirty="0" smtClean="0">
                          <a:solidFill>
                            <a:schemeClr val="tx1"/>
                          </a:solidFill>
                        </a:rPr>
                        <a:t>Score</a:t>
                      </a:r>
                      <a:endParaRPr lang="en-US" sz="2400" dirty="0">
                        <a:solidFill>
                          <a:schemeClr val="tx1"/>
                        </a:solidFill>
                      </a:endParaRPr>
                    </a:p>
                  </a:txBody>
                  <a:tcPr/>
                </a:tc>
                <a:tc>
                  <a:txBody>
                    <a:bodyPr/>
                    <a:lstStyle/>
                    <a:p>
                      <a:r>
                        <a:rPr lang="en-US" sz="2400" dirty="0" smtClean="0">
                          <a:solidFill>
                            <a:schemeClr val="tx1"/>
                          </a:solidFill>
                        </a:rPr>
                        <a:t>Descriptor</a:t>
                      </a:r>
                      <a:endParaRPr lang="en-US" sz="2400" dirty="0">
                        <a:solidFill>
                          <a:schemeClr val="tx1"/>
                        </a:solidFill>
                      </a:endParaRPr>
                    </a:p>
                  </a:txBody>
                  <a:tcPr/>
                </a:tc>
              </a:tr>
              <a:tr h="403860">
                <a:tc rowSpan="3">
                  <a:txBody>
                    <a:bodyPr/>
                    <a:lstStyle/>
                    <a:p>
                      <a:endParaRPr lang="en-US" sz="2400" b="1" dirty="0" smtClean="0"/>
                    </a:p>
                    <a:p>
                      <a:r>
                        <a:rPr lang="en-US" sz="2400" b="1" dirty="0" smtClean="0"/>
                        <a:t>High Impact</a:t>
                      </a:r>
                      <a:endParaRPr lang="en-US" sz="2400" b="1" dirty="0"/>
                    </a:p>
                  </a:txBody>
                  <a:tcPr/>
                </a:tc>
                <a:tc>
                  <a:txBody>
                    <a:bodyPr/>
                    <a:lstStyle/>
                    <a:p>
                      <a:pPr algn="ctr"/>
                      <a:r>
                        <a:rPr lang="en-US" sz="2400" b="1" dirty="0" smtClean="0"/>
                        <a:t>1</a:t>
                      </a:r>
                      <a:endParaRPr lang="en-US" sz="2400" b="1" dirty="0"/>
                    </a:p>
                  </a:txBody>
                  <a:tcPr/>
                </a:tc>
                <a:tc>
                  <a:txBody>
                    <a:bodyPr/>
                    <a:lstStyle/>
                    <a:p>
                      <a:r>
                        <a:rPr lang="en-US" sz="2400" b="1" dirty="0" smtClean="0"/>
                        <a:t>Exceptional</a:t>
                      </a:r>
                      <a:endParaRPr lang="en-US" sz="2400" b="1" dirty="0"/>
                    </a:p>
                  </a:txBody>
                  <a:tcPr/>
                </a:tc>
              </a:tr>
              <a:tr h="403860">
                <a:tc vMerge="1">
                  <a:txBody>
                    <a:bodyPr/>
                    <a:lstStyle/>
                    <a:p>
                      <a:endParaRPr lang="en-US" dirty="0"/>
                    </a:p>
                  </a:txBody>
                  <a:tcPr/>
                </a:tc>
                <a:tc>
                  <a:txBody>
                    <a:bodyPr/>
                    <a:lstStyle/>
                    <a:p>
                      <a:pPr algn="ctr"/>
                      <a:r>
                        <a:rPr lang="en-US" sz="2400" b="1" dirty="0" smtClean="0"/>
                        <a:t>2</a:t>
                      </a:r>
                      <a:endParaRPr lang="en-US" sz="2400" b="1" dirty="0"/>
                    </a:p>
                  </a:txBody>
                  <a:tcPr/>
                </a:tc>
                <a:tc>
                  <a:txBody>
                    <a:bodyPr/>
                    <a:lstStyle/>
                    <a:p>
                      <a:r>
                        <a:rPr lang="en-US" sz="2400" b="1" dirty="0" smtClean="0"/>
                        <a:t>Outstanding</a:t>
                      </a:r>
                      <a:endParaRPr lang="en-US" sz="2400" b="1" dirty="0"/>
                    </a:p>
                  </a:txBody>
                  <a:tcPr/>
                </a:tc>
              </a:tr>
              <a:tr h="403860">
                <a:tc vMerge="1">
                  <a:txBody>
                    <a:bodyPr/>
                    <a:lstStyle/>
                    <a:p>
                      <a:endParaRPr lang="en-US" dirty="0"/>
                    </a:p>
                  </a:txBody>
                  <a:tcPr/>
                </a:tc>
                <a:tc>
                  <a:txBody>
                    <a:bodyPr/>
                    <a:lstStyle/>
                    <a:p>
                      <a:pPr algn="ctr"/>
                      <a:r>
                        <a:rPr lang="en-US" sz="2400" b="1" dirty="0" smtClean="0"/>
                        <a:t>3</a:t>
                      </a:r>
                      <a:endParaRPr lang="en-US" sz="2400" b="1" dirty="0"/>
                    </a:p>
                  </a:txBody>
                  <a:tcPr/>
                </a:tc>
                <a:tc>
                  <a:txBody>
                    <a:bodyPr/>
                    <a:lstStyle/>
                    <a:p>
                      <a:r>
                        <a:rPr lang="en-US" sz="2400" b="1" dirty="0" smtClean="0"/>
                        <a:t>Excellent</a:t>
                      </a:r>
                      <a:endParaRPr lang="en-US" sz="2400" b="1" dirty="0"/>
                    </a:p>
                  </a:txBody>
                  <a:tcPr/>
                </a:tc>
              </a:tr>
              <a:tr h="403860">
                <a:tc rowSpan="3">
                  <a:txBody>
                    <a:bodyPr/>
                    <a:lstStyle/>
                    <a:p>
                      <a:endParaRPr lang="en-US" sz="2400" b="1" dirty="0" smtClean="0"/>
                    </a:p>
                    <a:p>
                      <a:r>
                        <a:rPr lang="en-US" sz="2400" b="1" dirty="0" smtClean="0"/>
                        <a:t>Moderate Impact</a:t>
                      </a:r>
                      <a:endParaRPr lang="en-US" sz="2400" b="1" dirty="0"/>
                    </a:p>
                  </a:txBody>
                  <a:tcPr/>
                </a:tc>
                <a:tc>
                  <a:txBody>
                    <a:bodyPr/>
                    <a:lstStyle/>
                    <a:p>
                      <a:pPr algn="ctr"/>
                      <a:r>
                        <a:rPr lang="en-US" sz="2400" b="1" dirty="0" smtClean="0"/>
                        <a:t>4</a:t>
                      </a:r>
                      <a:endParaRPr lang="en-US" sz="2400" b="1" dirty="0"/>
                    </a:p>
                  </a:txBody>
                  <a:tcPr/>
                </a:tc>
                <a:tc>
                  <a:txBody>
                    <a:bodyPr/>
                    <a:lstStyle/>
                    <a:p>
                      <a:r>
                        <a:rPr lang="en-US" sz="2400" b="1" dirty="0" smtClean="0"/>
                        <a:t>Very Good</a:t>
                      </a:r>
                      <a:endParaRPr lang="en-US" sz="2400" b="1" dirty="0"/>
                    </a:p>
                  </a:txBody>
                  <a:tcPr/>
                </a:tc>
              </a:tr>
              <a:tr h="403860">
                <a:tc vMerge="1">
                  <a:txBody>
                    <a:bodyPr/>
                    <a:lstStyle/>
                    <a:p>
                      <a:endParaRPr lang="en-US" dirty="0"/>
                    </a:p>
                  </a:txBody>
                  <a:tcPr/>
                </a:tc>
                <a:tc>
                  <a:txBody>
                    <a:bodyPr/>
                    <a:lstStyle/>
                    <a:p>
                      <a:pPr algn="ctr"/>
                      <a:r>
                        <a:rPr lang="en-US" sz="2400" b="1" dirty="0" smtClean="0"/>
                        <a:t>5</a:t>
                      </a:r>
                      <a:endParaRPr lang="en-US" sz="2400" b="1" dirty="0"/>
                    </a:p>
                  </a:txBody>
                  <a:tcPr/>
                </a:tc>
                <a:tc>
                  <a:txBody>
                    <a:bodyPr/>
                    <a:lstStyle/>
                    <a:p>
                      <a:r>
                        <a:rPr lang="en-US" sz="2400" b="1" dirty="0" smtClean="0"/>
                        <a:t>Good</a:t>
                      </a:r>
                      <a:endParaRPr lang="en-US" sz="2400" b="1" dirty="0"/>
                    </a:p>
                  </a:txBody>
                  <a:tcPr/>
                </a:tc>
              </a:tr>
              <a:tr h="403860">
                <a:tc vMerge="1">
                  <a:txBody>
                    <a:bodyPr/>
                    <a:lstStyle/>
                    <a:p>
                      <a:endParaRPr lang="en-US" dirty="0"/>
                    </a:p>
                  </a:txBody>
                  <a:tcPr/>
                </a:tc>
                <a:tc>
                  <a:txBody>
                    <a:bodyPr/>
                    <a:lstStyle/>
                    <a:p>
                      <a:pPr algn="ctr"/>
                      <a:r>
                        <a:rPr lang="en-US" sz="2400" b="1" dirty="0" smtClean="0"/>
                        <a:t>6</a:t>
                      </a:r>
                      <a:endParaRPr lang="en-US" sz="2400" b="1" dirty="0"/>
                    </a:p>
                  </a:txBody>
                  <a:tcPr/>
                </a:tc>
                <a:tc>
                  <a:txBody>
                    <a:bodyPr/>
                    <a:lstStyle/>
                    <a:p>
                      <a:r>
                        <a:rPr lang="en-US" sz="2400" b="1" dirty="0" smtClean="0"/>
                        <a:t>Satisfactory</a:t>
                      </a:r>
                      <a:endParaRPr lang="en-US" sz="2400" b="1" dirty="0"/>
                    </a:p>
                  </a:txBody>
                  <a:tcPr/>
                </a:tc>
              </a:tr>
              <a:tr h="403860">
                <a:tc rowSpan="3">
                  <a:txBody>
                    <a:bodyPr/>
                    <a:lstStyle/>
                    <a:p>
                      <a:endParaRPr lang="en-US" sz="2400" b="1" dirty="0" smtClean="0"/>
                    </a:p>
                    <a:p>
                      <a:r>
                        <a:rPr lang="en-US" sz="2400" b="1" dirty="0" smtClean="0"/>
                        <a:t>Low Impact</a:t>
                      </a:r>
                      <a:endParaRPr lang="en-US" sz="2400" b="1" dirty="0"/>
                    </a:p>
                  </a:txBody>
                  <a:tcPr/>
                </a:tc>
                <a:tc>
                  <a:txBody>
                    <a:bodyPr/>
                    <a:lstStyle/>
                    <a:p>
                      <a:pPr algn="ctr"/>
                      <a:r>
                        <a:rPr lang="en-US" sz="2400" b="1" dirty="0" smtClean="0"/>
                        <a:t>7</a:t>
                      </a:r>
                      <a:endParaRPr lang="en-US" sz="2400" b="1" dirty="0"/>
                    </a:p>
                  </a:txBody>
                  <a:tcPr/>
                </a:tc>
                <a:tc>
                  <a:txBody>
                    <a:bodyPr/>
                    <a:lstStyle/>
                    <a:p>
                      <a:r>
                        <a:rPr lang="en-US" sz="2400" b="1" dirty="0" smtClean="0"/>
                        <a:t>Fair</a:t>
                      </a:r>
                      <a:endParaRPr lang="en-US" sz="2400" b="1" dirty="0"/>
                    </a:p>
                  </a:txBody>
                  <a:tcPr/>
                </a:tc>
              </a:tr>
              <a:tr h="403860">
                <a:tc vMerge="1">
                  <a:txBody>
                    <a:bodyPr/>
                    <a:lstStyle/>
                    <a:p>
                      <a:endParaRPr lang="en-US" dirty="0"/>
                    </a:p>
                  </a:txBody>
                  <a:tcPr/>
                </a:tc>
                <a:tc>
                  <a:txBody>
                    <a:bodyPr/>
                    <a:lstStyle/>
                    <a:p>
                      <a:pPr algn="ctr"/>
                      <a:r>
                        <a:rPr lang="en-US" sz="2400" b="1" dirty="0" smtClean="0"/>
                        <a:t>8</a:t>
                      </a:r>
                      <a:endParaRPr lang="en-US" sz="2400" b="1" dirty="0"/>
                    </a:p>
                  </a:txBody>
                  <a:tcPr/>
                </a:tc>
                <a:tc>
                  <a:txBody>
                    <a:bodyPr/>
                    <a:lstStyle/>
                    <a:p>
                      <a:r>
                        <a:rPr lang="en-US" sz="2400" b="1" dirty="0" smtClean="0"/>
                        <a:t>Marginal</a:t>
                      </a:r>
                      <a:endParaRPr lang="en-US" sz="2400" b="1" dirty="0"/>
                    </a:p>
                  </a:txBody>
                  <a:tcPr/>
                </a:tc>
              </a:tr>
              <a:tr h="403860">
                <a:tc vMerge="1">
                  <a:txBody>
                    <a:bodyPr/>
                    <a:lstStyle/>
                    <a:p>
                      <a:endParaRPr lang="en-US" dirty="0"/>
                    </a:p>
                  </a:txBody>
                  <a:tcPr/>
                </a:tc>
                <a:tc>
                  <a:txBody>
                    <a:bodyPr/>
                    <a:lstStyle/>
                    <a:p>
                      <a:pPr algn="ctr"/>
                      <a:r>
                        <a:rPr lang="en-US" sz="2400" b="1" dirty="0" smtClean="0"/>
                        <a:t>9</a:t>
                      </a:r>
                      <a:endParaRPr lang="en-US" sz="2400" b="1" dirty="0"/>
                    </a:p>
                  </a:txBody>
                  <a:tcPr/>
                </a:tc>
                <a:tc>
                  <a:txBody>
                    <a:bodyPr/>
                    <a:lstStyle/>
                    <a:p>
                      <a:r>
                        <a:rPr lang="en-US" sz="2400" b="1" dirty="0" smtClean="0"/>
                        <a:t>Poor</a:t>
                      </a:r>
                      <a:endParaRPr lang="en-US" sz="2400" b="1" dirty="0"/>
                    </a:p>
                  </a:txBody>
                  <a:tcPr/>
                </a:tc>
              </a:tr>
            </a:tbl>
          </a:graphicData>
        </a:graphic>
      </p:graphicFrame>
    </p:spTree>
    <p:extLst>
      <p:ext uri="{BB962C8B-B14F-4D97-AF65-F5344CB8AC3E}">
        <p14:creationId xmlns:p14="http://schemas.microsoft.com/office/powerpoint/2010/main" val="59290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EPRC</a:t>
            </a:r>
            <a:endParaRPr lang="en-US" dirty="0"/>
          </a:p>
        </p:txBody>
      </p:sp>
      <p:sp>
        <p:nvSpPr>
          <p:cNvPr id="3" name="Content Placeholder 2"/>
          <p:cNvSpPr>
            <a:spLocks noGrp="1"/>
          </p:cNvSpPr>
          <p:nvPr>
            <p:ph idx="1"/>
          </p:nvPr>
        </p:nvSpPr>
        <p:spPr/>
        <p:txBody>
          <a:bodyPr/>
          <a:lstStyle/>
          <a:p>
            <a:pPr marL="457200" defTabSz="457200"/>
            <a:r>
              <a:rPr lang="en-US" dirty="0" smtClean="0">
                <a:solidFill>
                  <a:prstClr val="black"/>
                </a:solidFill>
              </a:rPr>
              <a:t>Promote </a:t>
            </a:r>
            <a:r>
              <a:rPr lang="en-US" dirty="0">
                <a:solidFill>
                  <a:prstClr val="black"/>
                </a:solidFill>
              </a:rPr>
              <a:t>prevention research </a:t>
            </a:r>
            <a:endParaRPr lang="en-US" dirty="0" smtClean="0">
              <a:solidFill>
                <a:prstClr val="black"/>
              </a:solidFill>
            </a:endParaRPr>
          </a:p>
          <a:p>
            <a:pPr marL="457200" defTabSz="457200"/>
            <a:r>
              <a:rPr lang="en-US" dirty="0" smtClean="0">
                <a:solidFill>
                  <a:prstClr val="black"/>
                </a:solidFill>
              </a:rPr>
              <a:t>Conduct </a:t>
            </a:r>
            <a:r>
              <a:rPr lang="en-US" dirty="0">
                <a:solidFill>
                  <a:prstClr val="black"/>
                </a:solidFill>
              </a:rPr>
              <a:t>research on cancer prevention </a:t>
            </a:r>
            <a:endParaRPr lang="en-US" dirty="0" smtClean="0">
              <a:solidFill>
                <a:prstClr val="black"/>
              </a:solidFill>
            </a:endParaRPr>
          </a:p>
          <a:p>
            <a:pPr marL="457200" defTabSz="457200"/>
            <a:r>
              <a:rPr lang="en-US" dirty="0" smtClean="0">
                <a:solidFill>
                  <a:prstClr val="black"/>
                </a:solidFill>
              </a:rPr>
              <a:t>Deliver </a:t>
            </a:r>
            <a:r>
              <a:rPr lang="en-US" dirty="0">
                <a:solidFill>
                  <a:prstClr val="black"/>
                </a:solidFill>
              </a:rPr>
              <a:t>training and education </a:t>
            </a:r>
            <a:endParaRPr lang="en-US" dirty="0" smtClean="0">
              <a:solidFill>
                <a:prstClr val="black"/>
              </a:solidFill>
            </a:endParaRPr>
          </a:p>
          <a:p>
            <a:pPr marL="457200" defTabSz="457200"/>
            <a:r>
              <a:rPr lang="en-US" dirty="0" smtClean="0">
                <a:solidFill>
                  <a:prstClr val="black"/>
                </a:solidFill>
              </a:rPr>
              <a:t>Communicate </a:t>
            </a:r>
            <a:r>
              <a:rPr lang="en-US" dirty="0">
                <a:solidFill>
                  <a:prstClr val="black"/>
                </a:solidFill>
              </a:rPr>
              <a:t>new findings and our results </a:t>
            </a:r>
            <a:endParaRPr lang="en-US" dirty="0" smtClean="0">
              <a:solidFill>
                <a:prstClr val="black"/>
              </a:solidFill>
            </a:endParaRPr>
          </a:p>
          <a:p>
            <a:pPr marL="457200" defTabSz="457200"/>
            <a:r>
              <a:rPr lang="en-US" dirty="0" smtClean="0">
                <a:solidFill>
                  <a:prstClr val="black"/>
                </a:solidFill>
              </a:rPr>
              <a:t>Provide </a:t>
            </a:r>
            <a:r>
              <a:rPr lang="en-US" dirty="0">
                <a:solidFill>
                  <a:prstClr val="black"/>
                </a:solidFill>
              </a:rPr>
              <a:t>technical assistance for research </a:t>
            </a:r>
            <a:r>
              <a:rPr lang="en-US" dirty="0" smtClean="0">
                <a:solidFill>
                  <a:prstClr val="black"/>
                </a:solidFill>
              </a:rPr>
              <a:t/>
            </a:r>
            <a:br>
              <a:rPr lang="en-US" dirty="0" smtClean="0">
                <a:solidFill>
                  <a:prstClr val="black"/>
                </a:solidFill>
              </a:rPr>
            </a:br>
            <a:r>
              <a:rPr lang="en-US" dirty="0" smtClean="0">
                <a:solidFill>
                  <a:prstClr val="black"/>
                </a:solidFill>
              </a:rPr>
              <a:t>and </a:t>
            </a:r>
            <a:r>
              <a:rPr lang="en-US" dirty="0">
                <a:solidFill>
                  <a:prstClr val="black"/>
                </a:solidFill>
              </a:rPr>
              <a:t>evaluation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3371" y="1132764"/>
            <a:ext cx="1413855" cy="212078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8518" y="3533990"/>
            <a:ext cx="2856931" cy="1898907"/>
          </a:xfrm>
          <a:prstGeom prst="rect">
            <a:avLst/>
          </a:prstGeom>
        </p:spPr>
      </p:pic>
    </p:spTree>
    <p:extLst>
      <p:ext uri="{BB962C8B-B14F-4D97-AF65-F5344CB8AC3E}">
        <p14:creationId xmlns:p14="http://schemas.microsoft.com/office/powerpoint/2010/main" val="1053608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Review Committee</a:t>
            </a:r>
          </a:p>
        </p:txBody>
      </p:sp>
      <p:sp>
        <p:nvSpPr>
          <p:cNvPr id="17411" name="Rectangle 3"/>
          <p:cNvSpPr>
            <a:spLocks noGrp="1" noChangeArrowheads="1"/>
          </p:cNvSpPr>
          <p:nvPr>
            <p:ph idx="1"/>
          </p:nvPr>
        </p:nvSpPr>
        <p:spPr/>
        <p:txBody>
          <a:bodyPr>
            <a:normAutofit fontScale="92500" lnSpcReduction="10000"/>
          </a:bodyPr>
          <a:lstStyle/>
          <a:p>
            <a:pPr>
              <a:buNone/>
            </a:pPr>
            <a:endParaRPr lang="en-US" dirty="0" smtClean="0"/>
          </a:p>
          <a:p>
            <a:r>
              <a:rPr lang="en-US" dirty="0" smtClean="0"/>
              <a:t>Applicants </a:t>
            </a:r>
            <a:r>
              <a:rPr lang="en-US" dirty="0"/>
              <a:t>are </a:t>
            </a:r>
            <a:r>
              <a:rPr lang="en-US" dirty="0" smtClean="0"/>
              <a:t>provided with a summary statement:</a:t>
            </a:r>
          </a:p>
          <a:p>
            <a:pPr lvl="1"/>
            <a:r>
              <a:rPr lang="en-US" dirty="0" smtClean="0"/>
              <a:t>Reviewer critiques</a:t>
            </a:r>
          </a:p>
          <a:p>
            <a:pPr lvl="1"/>
            <a:r>
              <a:rPr lang="en-US" dirty="0" smtClean="0"/>
              <a:t>Summary of the review discussion</a:t>
            </a:r>
          </a:p>
          <a:p>
            <a:pPr lvl="1"/>
            <a:r>
              <a:rPr lang="en-US" dirty="0" smtClean="0"/>
              <a:t>Priority score and percentile rank</a:t>
            </a:r>
          </a:p>
          <a:p>
            <a:pPr lvl="1"/>
            <a:r>
              <a:rPr lang="en-US" dirty="0"/>
              <a:t>Administrative comments</a:t>
            </a:r>
          </a:p>
          <a:p>
            <a:pPr lvl="1"/>
            <a:r>
              <a:rPr lang="en-US" dirty="0" smtClean="0"/>
              <a:t>Budget comments</a:t>
            </a:r>
            <a:br>
              <a:rPr lang="en-US" dirty="0" smtClean="0"/>
            </a:br>
            <a:endParaRPr lang="en-US" dirty="0" smtClean="0"/>
          </a:p>
          <a:p>
            <a:pPr>
              <a:buNone/>
            </a:pPr>
            <a:r>
              <a:rPr lang="en-US" dirty="0"/>
              <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59" y="120651"/>
            <a:ext cx="2491874" cy="1479550"/>
          </a:xfrm>
          <a:prstGeom prst="rect">
            <a:avLst/>
          </a:prstGeom>
        </p:spPr>
      </p:pic>
    </p:spTree>
    <p:extLst>
      <p:ext uri="{BB962C8B-B14F-4D97-AF65-F5344CB8AC3E}">
        <p14:creationId xmlns:p14="http://schemas.microsoft.com/office/powerpoint/2010/main" val="197592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Debrief</a:t>
            </a:r>
            <a:endParaRPr lang="en-US" dirty="0"/>
          </a:p>
        </p:txBody>
      </p:sp>
      <p:sp>
        <p:nvSpPr>
          <p:cNvPr id="3" name="Content Placeholder 2"/>
          <p:cNvSpPr>
            <a:spLocks noGrp="1"/>
          </p:cNvSpPr>
          <p:nvPr>
            <p:ph idx="1"/>
          </p:nvPr>
        </p:nvSpPr>
        <p:spPr/>
        <p:txBody>
          <a:bodyPr>
            <a:normAutofit lnSpcReduction="10000"/>
          </a:bodyPr>
          <a:lstStyle/>
          <a:p>
            <a:r>
              <a:rPr lang="en-US" dirty="0" smtClean="0"/>
              <a:t>After grant reviewers have assigned scores and made comments on the submitted proposals, a meeting or teleconference takes place to discuss</a:t>
            </a:r>
            <a:br>
              <a:rPr lang="en-US" dirty="0" smtClean="0"/>
            </a:br>
            <a:endParaRPr lang="en-US" dirty="0" smtClean="0"/>
          </a:p>
          <a:p>
            <a:r>
              <a:rPr lang="en-US" dirty="0" smtClean="0"/>
              <a:t>The goal of the meeting is to identify the top proposals based on the review criteria</a:t>
            </a:r>
            <a:br>
              <a:rPr lang="en-US" dirty="0" smtClean="0"/>
            </a:br>
            <a:endParaRPr lang="en-US" dirty="0" smtClean="0"/>
          </a:p>
          <a:p>
            <a:r>
              <a:rPr lang="en-US" dirty="0" smtClean="0"/>
              <a:t>Often there are 1-2 alternates that are also selected in case the funding is declined by the applicant</a:t>
            </a:r>
            <a:endParaRPr lang="en-US" dirty="0"/>
          </a:p>
        </p:txBody>
      </p:sp>
    </p:spTree>
    <p:extLst>
      <p:ext uri="{BB962C8B-B14F-4D97-AF65-F5344CB8AC3E}">
        <p14:creationId xmlns:p14="http://schemas.microsoft.com/office/powerpoint/2010/main" val="4009004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Criteria: What Funders look For?</a:t>
            </a:r>
            <a:endParaRPr lang="en-US" dirty="0"/>
          </a:p>
        </p:txBody>
      </p:sp>
    </p:spTree>
    <p:extLst>
      <p:ext uri="{BB962C8B-B14F-4D97-AF65-F5344CB8AC3E}">
        <p14:creationId xmlns:p14="http://schemas.microsoft.com/office/powerpoint/2010/main" val="1833734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Considerations for Grant Reviewers</a:t>
            </a:r>
            <a:endParaRPr lang="en-US" dirty="0"/>
          </a:p>
        </p:txBody>
      </p:sp>
      <p:sp>
        <p:nvSpPr>
          <p:cNvPr id="3" name="Content Placeholder 2"/>
          <p:cNvSpPr>
            <a:spLocks noGrp="1"/>
          </p:cNvSpPr>
          <p:nvPr>
            <p:ph idx="1"/>
          </p:nvPr>
        </p:nvSpPr>
        <p:spPr/>
        <p:txBody>
          <a:bodyPr>
            <a:normAutofit lnSpcReduction="10000"/>
          </a:bodyPr>
          <a:lstStyle/>
          <a:p>
            <a:r>
              <a:rPr lang="en-US" b="1" dirty="0" smtClean="0"/>
              <a:t>Funders’ Priorities</a:t>
            </a:r>
            <a:r>
              <a:rPr lang="en-US" dirty="0" smtClean="0"/>
              <a:t>: How well that grant requests meets their (funders) interests?</a:t>
            </a:r>
            <a:br>
              <a:rPr lang="en-US" dirty="0" smtClean="0"/>
            </a:br>
            <a:endParaRPr lang="en-US" dirty="0" smtClean="0"/>
          </a:p>
          <a:p>
            <a:r>
              <a:rPr lang="en-US" b="1" dirty="0" smtClean="0"/>
              <a:t>Organization/Individual Credentials: </a:t>
            </a:r>
            <a:r>
              <a:rPr lang="en-US" dirty="0" smtClean="0"/>
              <a:t>Whether the applicant organization (board, staff, volunteers) is credible?</a:t>
            </a:r>
            <a:br>
              <a:rPr lang="en-US" dirty="0" smtClean="0"/>
            </a:br>
            <a:endParaRPr lang="en-US" dirty="0" smtClean="0"/>
          </a:p>
          <a:p>
            <a:r>
              <a:rPr lang="en-US" b="1" dirty="0" smtClean="0"/>
              <a:t>Responsiveness of Project:</a:t>
            </a:r>
          </a:p>
          <a:p>
            <a:pPr lvl="1"/>
            <a:r>
              <a:rPr lang="en-US" dirty="0" smtClean="0"/>
              <a:t>Whether the project descriptions fits their goals/priorities?</a:t>
            </a:r>
          </a:p>
          <a:p>
            <a:pPr lvl="1"/>
            <a:r>
              <a:rPr lang="en-US" dirty="0" smtClean="0"/>
              <a:t>Whether the applicant’s time table fits theirs?</a:t>
            </a:r>
          </a:p>
          <a:p>
            <a:pPr lvl="1"/>
            <a:endParaRPr lang="en-US" dirty="0"/>
          </a:p>
        </p:txBody>
      </p:sp>
    </p:spTree>
    <p:extLst>
      <p:ext uri="{BB962C8B-B14F-4D97-AF65-F5344CB8AC3E}">
        <p14:creationId xmlns:p14="http://schemas.microsoft.com/office/powerpoint/2010/main" val="3283645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Grant Reviewers</a:t>
            </a:r>
            <a:endParaRPr lang="en-US" dirty="0"/>
          </a:p>
        </p:txBody>
      </p:sp>
      <p:sp>
        <p:nvSpPr>
          <p:cNvPr id="5" name="Content Placeholder 4"/>
          <p:cNvSpPr>
            <a:spLocks noGrp="1"/>
          </p:cNvSpPr>
          <p:nvPr>
            <p:ph idx="1"/>
          </p:nvPr>
        </p:nvSpPr>
        <p:spPr/>
        <p:txBody>
          <a:bodyPr/>
          <a:lstStyle/>
          <a:p>
            <a:r>
              <a:rPr lang="en-US" dirty="0" smtClean="0"/>
              <a:t>Look for all grant requirements!</a:t>
            </a:r>
          </a:p>
          <a:p>
            <a:r>
              <a:rPr lang="en-US" dirty="0" smtClean="0"/>
              <a:t>Quality of narrative that gives enough detail </a:t>
            </a:r>
            <a:br>
              <a:rPr lang="en-US" dirty="0" smtClean="0"/>
            </a:br>
            <a:r>
              <a:rPr lang="en-US" dirty="0" smtClean="0"/>
              <a:t>but is not wordy</a:t>
            </a:r>
          </a:p>
          <a:p>
            <a:r>
              <a:rPr lang="en-US" dirty="0" smtClean="0"/>
              <a:t>A compelling story</a:t>
            </a:r>
          </a:p>
          <a:p>
            <a:r>
              <a:rPr lang="en-US" dirty="0" smtClean="0"/>
              <a:t>Realistic goals and objectives</a:t>
            </a:r>
          </a:p>
          <a:p>
            <a:r>
              <a:rPr lang="en-US" dirty="0"/>
              <a:t>An appropriate evaluation plan</a:t>
            </a:r>
          </a:p>
          <a:p>
            <a:r>
              <a:rPr lang="en-US" dirty="0" smtClean="0"/>
              <a:t>Realistic allocation of money</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418" y="1417638"/>
            <a:ext cx="2608127" cy="3923731"/>
          </a:xfrm>
          <a:prstGeom prst="rect">
            <a:avLst/>
          </a:prstGeom>
        </p:spPr>
      </p:pic>
    </p:spTree>
    <p:extLst>
      <p:ext uri="{BB962C8B-B14F-4D97-AF65-F5344CB8AC3E}">
        <p14:creationId xmlns:p14="http://schemas.microsoft.com/office/powerpoint/2010/main" val="415575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13"/>
            <a:ext cx="10972800" cy="1143000"/>
          </a:xfrm>
        </p:spPr>
        <p:txBody>
          <a:bodyPr>
            <a:normAutofit/>
          </a:bodyPr>
          <a:lstStyle/>
          <a:p>
            <a:r>
              <a:rPr lang="en-US" sz="3600" dirty="0" smtClean="0"/>
              <a:t>Grant Reviewer Questions</a:t>
            </a:r>
            <a:endParaRPr lang="en-US" sz="3600" dirty="0"/>
          </a:p>
        </p:txBody>
      </p:sp>
      <p:sp>
        <p:nvSpPr>
          <p:cNvPr id="4" name="Content Placeholder 3"/>
          <p:cNvSpPr>
            <a:spLocks noGrp="1"/>
          </p:cNvSpPr>
          <p:nvPr>
            <p:ph idx="1"/>
          </p:nvPr>
        </p:nvSpPr>
        <p:spPr>
          <a:xfrm>
            <a:off x="609600" y="887106"/>
            <a:ext cx="10972800" cy="4979752"/>
          </a:xfrm>
        </p:spPr>
        <p:txBody>
          <a:bodyPr>
            <a:noAutofit/>
          </a:bodyPr>
          <a:lstStyle/>
          <a:p>
            <a:r>
              <a:rPr lang="en-US" sz="1800" b="1" dirty="0" smtClean="0"/>
              <a:t>Priorities</a:t>
            </a:r>
          </a:p>
          <a:p>
            <a:pPr lvl="1"/>
            <a:r>
              <a:rPr lang="en-US" sz="1800" dirty="0" smtClean="0"/>
              <a:t>Does </a:t>
            </a:r>
            <a:r>
              <a:rPr lang="en-US" sz="1800" dirty="0"/>
              <a:t>this project fit funding guidelines and funding </a:t>
            </a:r>
            <a:r>
              <a:rPr lang="en-US" sz="1800" dirty="0" smtClean="0"/>
              <a:t>areas?</a:t>
            </a:r>
          </a:p>
          <a:p>
            <a:pPr lvl="1"/>
            <a:r>
              <a:rPr lang="en-US" sz="1800" dirty="0" smtClean="0"/>
              <a:t>What </a:t>
            </a:r>
            <a:r>
              <a:rPr lang="en-US" sz="1800" dirty="0"/>
              <a:t>is the importance of this </a:t>
            </a:r>
            <a:r>
              <a:rPr lang="en-US" sz="1800" dirty="0" smtClean="0"/>
              <a:t>project?</a:t>
            </a:r>
          </a:p>
          <a:p>
            <a:pPr lvl="1"/>
            <a:r>
              <a:rPr lang="en-US" sz="1800" dirty="0" smtClean="0"/>
              <a:t>Who </a:t>
            </a:r>
            <a:r>
              <a:rPr lang="en-US" sz="1800" dirty="0"/>
              <a:t>is affected by this project</a:t>
            </a:r>
            <a:r>
              <a:rPr lang="en-US" sz="1800" dirty="0" smtClean="0"/>
              <a:t>?</a:t>
            </a:r>
            <a:br>
              <a:rPr lang="en-US" sz="1800" dirty="0" smtClean="0"/>
            </a:br>
            <a:endParaRPr lang="en-US" sz="1800" b="1" dirty="0"/>
          </a:p>
          <a:p>
            <a:r>
              <a:rPr lang="en-US" sz="1800" b="1" dirty="0" smtClean="0"/>
              <a:t>Project</a:t>
            </a:r>
          </a:p>
          <a:p>
            <a:pPr lvl="1"/>
            <a:r>
              <a:rPr lang="en-US" sz="1800" dirty="0" smtClean="0"/>
              <a:t>Is </a:t>
            </a:r>
            <a:r>
              <a:rPr lang="en-US" sz="1800" dirty="0"/>
              <a:t>this project </a:t>
            </a:r>
            <a:r>
              <a:rPr lang="en-US" sz="1800" dirty="0" smtClean="0"/>
              <a:t>realistic?</a:t>
            </a:r>
          </a:p>
          <a:p>
            <a:pPr lvl="1"/>
            <a:r>
              <a:rPr lang="en-US" sz="1800" dirty="0" smtClean="0"/>
              <a:t>Are </a:t>
            </a:r>
            <a:r>
              <a:rPr lang="en-US" sz="1800" dirty="0"/>
              <a:t>the project goals and objectives </a:t>
            </a:r>
            <a:r>
              <a:rPr lang="en-US" sz="1800" dirty="0" smtClean="0"/>
              <a:t>realistic?</a:t>
            </a:r>
          </a:p>
          <a:p>
            <a:pPr lvl="1"/>
            <a:r>
              <a:rPr lang="en-US" sz="1800" dirty="0" smtClean="0"/>
              <a:t>Can </a:t>
            </a:r>
            <a:r>
              <a:rPr lang="en-US" sz="1800" dirty="0"/>
              <a:t>the timeline be met</a:t>
            </a:r>
            <a:r>
              <a:rPr lang="en-US" sz="1800" dirty="0" smtClean="0"/>
              <a:t>?</a:t>
            </a:r>
          </a:p>
          <a:p>
            <a:pPr lvl="1"/>
            <a:r>
              <a:rPr lang="en-US" sz="1800" dirty="0" smtClean="0"/>
              <a:t> </a:t>
            </a:r>
            <a:r>
              <a:rPr lang="en-US" sz="1800" dirty="0"/>
              <a:t>Does this project duplicate others in the field</a:t>
            </a:r>
            <a:r>
              <a:rPr lang="en-US" sz="1800" dirty="0" smtClean="0"/>
              <a:t>?  If </a:t>
            </a:r>
            <a:r>
              <a:rPr lang="en-US" sz="1800" dirty="0"/>
              <a:t>there is duplication, why is this project stronger</a:t>
            </a:r>
            <a:r>
              <a:rPr lang="en-US" sz="1800" dirty="0" smtClean="0"/>
              <a:t>?</a:t>
            </a:r>
            <a:br>
              <a:rPr lang="en-US" sz="1800" dirty="0" smtClean="0"/>
            </a:br>
            <a:endParaRPr lang="en-US" sz="1800" dirty="0" smtClean="0"/>
          </a:p>
          <a:p>
            <a:r>
              <a:rPr lang="en-US" sz="1800" b="1" dirty="0" smtClean="0"/>
              <a:t>Qualifications</a:t>
            </a:r>
            <a:endParaRPr lang="en-US" sz="1800" b="1" dirty="0"/>
          </a:p>
          <a:p>
            <a:pPr lvl="1"/>
            <a:r>
              <a:rPr lang="en-US" sz="1800" dirty="0"/>
              <a:t>Is the submitting organization able to receive a grant?</a:t>
            </a:r>
          </a:p>
          <a:p>
            <a:pPr lvl="1"/>
            <a:r>
              <a:rPr lang="en-US" sz="1800" dirty="0" smtClean="0"/>
              <a:t>Is </a:t>
            </a:r>
            <a:r>
              <a:rPr lang="en-US" sz="1800" dirty="0"/>
              <a:t>the submitting organization capable committed to the project</a:t>
            </a:r>
            <a:r>
              <a:rPr lang="en-US" sz="1800" dirty="0" smtClean="0"/>
              <a:t>? carrying </a:t>
            </a:r>
            <a:r>
              <a:rPr lang="en-US" sz="1800" dirty="0"/>
              <a:t>out the project</a:t>
            </a:r>
            <a:r>
              <a:rPr lang="en-US" sz="1800" dirty="0" smtClean="0"/>
              <a:t>?</a:t>
            </a:r>
            <a:r>
              <a:rPr lang="en-US" sz="1800" dirty="0"/>
              <a:t> </a:t>
            </a:r>
          </a:p>
          <a:p>
            <a:pPr lvl="1"/>
            <a:r>
              <a:rPr lang="en-US" sz="1800" dirty="0" smtClean="0"/>
              <a:t>What </a:t>
            </a:r>
            <a:r>
              <a:rPr lang="en-US" sz="1800" dirty="0"/>
              <a:t>is the history of the organization; has it shown success</a:t>
            </a:r>
            <a:r>
              <a:rPr lang="en-US" sz="1800" dirty="0" smtClean="0"/>
              <a:t>?</a:t>
            </a:r>
            <a:endParaRPr lang="en-US" sz="1800" dirty="0"/>
          </a:p>
          <a:p>
            <a:pPr lvl="1"/>
            <a:r>
              <a:rPr lang="en-US" sz="1800" dirty="0"/>
              <a:t>Is the staff of the organization capable and accountable</a:t>
            </a:r>
            <a:r>
              <a:rPr lang="en-US" sz="1800" dirty="0" smtClean="0"/>
              <a:t>?</a:t>
            </a:r>
            <a:endParaRPr lang="en-US" sz="1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7806" y="1006774"/>
            <a:ext cx="3930660" cy="2623530"/>
          </a:xfrm>
          <a:prstGeom prst="rect">
            <a:avLst/>
          </a:prstGeom>
        </p:spPr>
      </p:pic>
    </p:spTree>
    <p:extLst>
      <p:ext uri="{BB962C8B-B14F-4D97-AF65-F5344CB8AC3E}">
        <p14:creationId xmlns:p14="http://schemas.microsoft.com/office/powerpoint/2010/main" val="4255761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Grant Reviewer Questions</a:t>
            </a:r>
            <a:endParaRPr lang="en-US" sz="3600" dirty="0"/>
          </a:p>
        </p:txBody>
      </p:sp>
      <p:sp>
        <p:nvSpPr>
          <p:cNvPr id="3" name="Content Placeholder 2"/>
          <p:cNvSpPr>
            <a:spLocks noGrp="1"/>
          </p:cNvSpPr>
          <p:nvPr>
            <p:ph sz="half" idx="1"/>
          </p:nvPr>
        </p:nvSpPr>
        <p:spPr>
          <a:xfrm>
            <a:off x="892791" y="1241946"/>
            <a:ext cx="7323161" cy="4662062"/>
          </a:xfrm>
        </p:spPr>
        <p:txBody>
          <a:bodyPr>
            <a:normAutofit fontScale="77500" lnSpcReduction="20000"/>
          </a:bodyPr>
          <a:lstStyle/>
          <a:p>
            <a:r>
              <a:rPr lang="en-US" dirty="0"/>
              <a:t>Partnership/support</a:t>
            </a:r>
          </a:p>
          <a:p>
            <a:pPr lvl="1"/>
            <a:r>
              <a:rPr lang="en-US" dirty="0"/>
              <a:t>Is there collaboration involved in the project?</a:t>
            </a:r>
          </a:p>
          <a:p>
            <a:pPr lvl="1"/>
            <a:r>
              <a:rPr lang="en-US" dirty="0"/>
              <a:t>Do the submitters have external support?</a:t>
            </a:r>
          </a:p>
          <a:p>
            <a:pPr marL="457200" lvl="1" indent="0">
              <a:buNone/>
            </a:pPr>
            <a:r>
              <a:rPr lang="en-US" dirty="0"/>
              <a:t/>
            </a:r>
            <a:br>
              <a:rPr lang="en-US" dirty="0"/>
            </a:br>
            <a:endParaRPr lang="en-US" dirty="0"/>
          </a:p>
          <a:p>
            <a:r>
              <a:rPr lang="en-US" dirty="0"/>
              <a:t>Budget</a:t>
            </a:r>
          </a:p>
          <a:p>
            <a:pPr lvl="1"/>
            <a:r>
              <a:rPr lang="en-US" dirty="0"/>
              <a:t>Is the cost of this project justified and realistic?</a:t>
            </a:r>
          </a:p>
          <a:p>
            <a:pPr lvl="1"/>
            <a:r>
              <a:rPr lang="en-US" dirty="0"/>
              <a:t>Will this project be continued when the money is gone?</a:t>
            </a:r>
          </a:p>
          <a:p>
            <a:pPr lvl="1"/>
            <a:r>
              <a:rPr lang="en-US" dirty="0"/>
              <a:t>Is there collaboration involved in the project?</a:t>
            </a:r>
          </a:p>
          <a:p>
            <a:pPr lvl="1"/>
            <a:r>
              <a:rPr lang="en-US" dirty="0"/>
              <a:t>Do the submitters have external support?</a:t>
            </a:r>
          </a:p>
          <a:p>
            <a:pPr lvl="1"/>
            <a:r>
              <a:rPr lang="en-US" dirty="0"/>
              <a:t>Is this an all-or-none type of project, or can we choose to fund portions of it?</a:t>
            </a:r>
          </a:p>
          <a:p>
            <a:pPr lvl="1"/>
            <a:r>
              <a:rPr lang="en-US" dirty="0"/>
              <a:t>Is this a solid investment for our organization or another?</a:t>
            </a:r>
          </a:p>
          <a:p>
            <a:pPr lvl="1"/>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416" y="1241946"/>
            <a:ext cx="4829175" cy="1533525"/>
          </a:xfrm>
          <a:prstGeom prst="rect">
            <a:avLst/>
          </a:prstGeom>
        </p:spPr>
      </p:pic>
    </p:spTree>
    <p:extLst>
      <p:ext uri="{BB962C8B-B14F-4D97-AF65-F5344CB8AC3E}">
        <p14:creationId xmlns:p14="http://schemas.microsoft.com/office/powerpoint/2010/main" val="4134507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If you have reviewed a grant before, what other criteria or factors did you consider? </a:t>
            </a:r>
            <a:br>
              <a:rPr lang="en-US" dirty="0" smtClean="0"/>
            </a:br>
            <a:endParaRPr lang="en-US" dirty="0" smtClean="0"/>
          </a:p>
          <a:p>
            <a:r>
              <a:rPr lang="en-US" dirty="0" smtClean="0"/>
              <a:t>Type criteria in chat</a:t>
            </a:r>
            <a:endParaRPr lang="en-US" dirty="0"/>
          </a:p>
        </p:txBody>
      </p:sp>
      <p:pic>
        <p:nvPicPr>
          <p:cNvPr id="8194" name="Picture 2" descr="C:\Users\kirsten\AppData\Local\Microsoft\Windows\Temporary Internet Files\Content.IE5\BM2XSO67\MC9000197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6495" y="3258211"/>
            <a:ext cx="1971494" cy="140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15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Decisions: What is the Result?</a:t>
            </a:r>
            <a:endParaRPr lang="en-US" dirty="0"/>
          </a:p>
        </p:txBody>
      </p:sp>
    </p:spTree>
    <p:extLst>
      <p:ext uri="{BB962C8B-B14F-4D97-AF65-F5344CB8AC3E}">
        <p14:creationId xmlns:p14="http://schemas.microsoft.com/office/powerpoint/2010/main" val="246748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Reviewers Options</a:t>
            </a:r>
            <a:endParaRPr lang="en-US" dirty="0"/>
          </a:p>
        </p:txBody>
      </p:sp>
      <p:pic>
        <p:nvPicPr>
          <p:cNvPr id="4" name="Picture 4" descr="C:\Documents and Settings\kcolbau\Local Settings\Temporary Internet Files\Content.IE5\MVPVYOQT\MC900311832[1].wmf"/>
          <p:cNvPicPr>
            <a:picLocks noChangeAspect="1" noChangeArrowheads="1"/>
          </p:cNvPicPr>
          <p:nvPr/>
        </p:nvPicPr>
        <p:blipFill>
          <a:blip r:embed="rId2" cstate="print"/>
          <a:srcRect/>
          <a:stretch>
            <a:fillRect/>
          </a:stretch>
        </p:blipFill>
        <p:spPr bwMode="auto">
          <a:xfrm>
            <a:off x="9797701" y="1957317"/>
            <a:ext cx="1784699" cy="1447800"/>
          </a:xfrm>
          <a:prstGeom prst="rect">
            <a:avLst/>
          </a:prstGeom>
          <a:noFill/>
        </p:spPr>
      </p:pic>
      <p:graphicFrame>
        <p:nvGraphicFramePr>
          <p:cNvPr id="5" name="Diagram 4"/>
          <p:cNvGraphicFramePr/>
          <p:nvPr>
            <p:extLst>
              <p:ext uri="{D42A27DB-BD31-4B8C-83A1-F6EECF244321}">
                <p14:modId xmlns:p14="http://schemas.microsoft.com/office/powerpoint/2010/main" val="3201479094"/>
              </p:ext>
            </p:extLst>
          </p:nvPr>
        </p:nvGraphicFramePr>
        <p:xfrm>
          <a:off x="1473958" y="1228299"/>
          <a:ext cx="7471391" cy="4978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8725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Welcome</a:t>
            </a:r>
          </a:p>
          <a:p>
            <a:r>
              <a:rPr lang="en-US" dirty="0" smtClean="0"/>
              <a:t>How to Use Adobe Connect</a:t>
            </a:r>
          </a:p>
          <a:p>
            <a:r>
              <a:rPr lang="en-US" dirty="0" smtClean="0"/>
              <a:t>Evaluation survey</a:t>
            </a:r>
          </a:p>
          <a:p>
            <a:r>
              <a:rPr lang="en-US" dirty="0" smtClean="0"/>
              <a:t>Q&amp;A</a:t>
            </a:r>
          </a:p>
          <a:p>
            <a:r>
              <a:rPr lang="en-US" dirty="0" smtClean="0"/>
              <a:t>Participation Encouraged!</a:t>
            </a:r>
          </a:p>
          <a:p>
            <a:r>
              <a:rPr lang="en-US" dirty="0" smtClean="0"/>
              <a:t>Handout </a:t>
            </a:r>
            <a:endParaRPr lang="en-US" dirty="0"/>
          </a:p>
        </p:txBody>
      </p:sp>
      <p:pic>
        <p:nvPicPr>
          <p:cNvPr id="7170" name="Picture 2" descr="C:\Users\kirsten\AppData\Local\Microsoft\Windows\Temporary Internet Files\Content.IE5\BM2XSO67\MC9000197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6668" y="3660990"/>
            <a:ext cx="1674879" cy="1197288"/>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
          <p:cNvSpPr>
            <a:spLocks noEditPoints="1" noChangeArrowheads="1"/>
          </p:cNvSpPr>
          <p:nvPr/>
        </p:nvSpPr>
        <p:spPr bwMode="auto">
          <a:xfrm>
            <a:off x="4288465" y="4593264"/>
            <a:ext cx="676275" cy="80386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Tree>
    <p:extLst>
      <p:ext uri="{BB962C8B-B14F-4D97-AF65-F5344CB8AC3E}">
        <p14:creationId xmlns:p14="http://schemas.microsoft.com/office/powerpoint/2010/main" val="2403077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Accepted and Funded</a:t>
            </a:r>
            <a:endParaRPr lang="en-US" dirty="0"/>
          </a:p>
        </p:txBody>
      </p:sp>
      <p:sp>
        <p:nvSpPr>
          <p:cNvPr id="3" name="Content Placeholder 2"/>
          <p:cNvSpPr>
            <a:spLocks noGrp="1"/>
          </p:cNvSpPr>
          <p:nvPr>
            <p:ph idx="1"/>
          </p:nvPr>
        </p:nvSpPr>
        <p:spPr/>
        <p:txBody>
          <a:bodyPr/>
          <a:lstStyle/>
          <a:p>
            <a:r>
              <a:rPr lang="en-US" dirty="0"/>
              <a:t>Accepted and Funded</a:t>
            </a:r>
          </a:p>
          <a:p>
            <a:pPr lvl="1"/>
            <a:r>
              <a:rPr lang="en-US" dirty="0" smtClean="0"/>
              <a:t>Official notification by letter or email</a:t>
            </a:r>
            <a:endParaRPr lang="en-US" dirty="0"/>
          </a:p>
          <a:p>
            <a:pPr lvl="1"/>
            <a:r>
              <a:rPr lang="en-US" dirty="0"/>
              <a:t>Budget </a:t>
            </a:r>
            <a:r>
              <a:rPr lang="en-US" dirty="0" smtClean="0"/>
              <a:t>negotiations (based on dollars available)</a:t>
            </a:r>
            <a:endParaRPr lang="en-US" dirty="0"/>
          </a:p>
          <a:p>
            <a:pPr lvl="1"/>
            <a:r>
              <a:rPr lang="en-US" dirty="0" smtClean="0"/>
              <a:t>Signed letter/contract with conditions of payment</a:t>
            </a:r>
          </a:p>
          <a:p>
            <a:pPr lvl="2"/>
            <a:r>
              <a:rPr lang="en-US" dirty="0" smtClean="0"/>
              <a:t>Sometimes a lump sum</a:t>
            </a:r>
          </a:p>
          <a:p>
            <a:pPr lvl="2"/>
            <a:r>
              <a:rPr lang="en-US" dirty="0" smtClean="0"/>
              <a:t>Most of the time it is over the time period of the grant</a:t>
            </a:r>
          </a:p>
          <a:p>
            <a:pPr lvl="2"/>
            <a:r>
              <a:rPr lang="en-US" dirty="0" smtClean="0"/>
              <a:t>Performance reports are often required for money disbursement</a:t>
            </a:r>
          </a:p>
        </p:txBody>
      </p:sp>
    </p:spTree>
    <p:extLst>
      <p:ext uri="{BB962C8B-B14F-4D97-AF65-F5344CB8AC3E}">
        <p14:creationId xmlns:p14="http://schemas.microsoft.com/office/powerpoint/2010/main" val="158107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Accepted but Not funded</a:t>
            </a:r>
            <a:endParaRPr lang="en-US" dirty="0"/>
          </a:p>
        </p:txBody>
      </p:sp>
      <p:sp>
        <p:nvSpPr>
          <p:cNvPr id="3" name="Content Placeholder 2"/>
          <p:cNvSpPr>
            <a:spLocks noGrp="1"/>
          </p:cNvSpPr>
          <p:nvPr>
            <p:ph idx="1"/>
          </p:nvPr>
        </p:nvSpPr>
        <p:spPr/>
        <p:txBody>
          <a:bodyPr>
            <a:normAutofit lnSpcReduction="10000"/>
          </a:bodyPr>
          <a:lstStyle/>
          <a:p>
            <a:r>
              <a:rPr lang="en-US" dirty="0" smtClean="0"/>
              <a:t>Request verbatim reviewer comments or if unavailable a summary of review comments</a:t>
            </a:r>
            <a:br>
              <a:rPr lang="en-US" dirty="0" smtClean="0"/>
            </a:br>
            <a:endParaRPr lang="en-US" dirty="0" smtClean="0"/>
          </a:p>
          <a:p>
            <a:r>
              <a:rPr lang="en-US" dirty="0" smtClean="0"/>
              <a:t>Decide if you should revise and resubmit based on the reviewers’ concerns</a:t>
            </a:r>
          </a:p>
          <a:p>
            <a:pPr lvl="1"/>
            <a:r>
              <a:rPr lang="en-US" dirty="0" smtClean="0"/>
              <a:t>You need to know probability estimates, proposal weaknesses, and time frames</a:t>
            </a:r>
            <a:br>
              <a:rPr lang="en-US" dirty="0" smtClean="0"/>
            </a:br>
            <a:endParaRPr lang="en-US" dirty="0" smtClean="0"/>
          </a:p>
          <a:p>
            <a:r>
              <a:rPr lang="en-US" dirty="0" smtClean="0"/>
              <a:t>May want to seek another funding source</a:t>
            </a:r>
          </a:p>
        </p:txBody>
      </p:sp>
    </p:spTree>
    <p:extLst>
      <p:ext uri="{BB962C8B-B14F-4D97-AF65-F5344CB8AC3E}">
        <p14:creationId xmlns:p14="http://schemas.microsoft.com/office/powerpoint/2010/main" val="3343373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Rejection</a:t>
            </a:r>
            <a:endParaRPr lang="en-US" dirty="0"/>
          </a:p>
        </p:txBody>
      </p:sp>
      <p:sp>
        <p:nvSpPr>
          <p:cNvPr id="3" name="Content Placeholder 2"/>
          <p:cNvSpPr>
            <a:spLocks noGrp="1"/>
          </p:cNvSpPr>
          <p:nvPr>
            <p:ph idx="1"/>
          </p:nvPr>
        </p:nvSpPr>
        <p:spPr>
          <a:xfrm>
            <a:off x="609600" y="1146412"/>
            <a:ext cx="10972800" cy="4979753"/>
          </a:xfrm>
        </p:spPr>
        <p:txBody>
          <a:bodyPr>
            <a:normAutofit lnSpcReduction="10000"/>
          </a:bodyPr>
          <a:lstStyle/>
          <a:p>
            <a:r>
              <a:rPr lang="en-US" dirty="0"/>
              <a:t>Don’t take it personally</a:t>
            </a:r>
            <a:r>
              <a:rPr lang="en-US" dirty="0" smtClean="0"/>
              <a:t>!</a:t>
            </a:r>
            <a:br>
              <a:rPr lang="en-US" dirty="0" smtClean="0"/>
            </a:br>
            <a:endParaRPr lang="en-US" dirty="0"/>
          </a:p>
          <a:p>
            <a:r>
              <a:rPr lang="en-US" dirty="0"/>
              <a:t>Request verbatim reviewer comments or if unavailable a summary of review </a:t>
            </a:r>
            <a:r>
              <a:rPr lang="en-US" dirty="0" smtClean="0"/>
              <a:t>comments</a:t>
            </a:r>
            <a:br>
              <a:rPr lang="en-US" dirty="0" smtClean="0"/>
            </a:br>
            <a:endParaRPr lang="en-US" dirty="0" smtClean="0"/>
          </a:p>
          <a:p>
            <a:r>
              <a:rPr lang="en-US" dirty="0" smtClean="0"/>
              <a:t>Consider:</a:t>
            </a:r>
          </a:p>
          <a:p>
            <a:pPr lvl="1"/>
            <a:r>
              <a:rPr lang="en-US" dirty="0" smtClean="0"/>
              <a:t>Revision </a:t>
            </a:r>
            <a:r>
              <a:rPr lang="en-US" dirty="0"/>
              <a:t>of grant for next cycle </a:t>
            </a:r>
            <a:r>
              <a:rPr lang="en-US" dirty="0" smtClean="0"/>
              <a:t>perhaps</a:t>
            </a:r>
          </a:p>
          <a:p>
            <a:pPr lvl="1"/>
            <a:r>
              <a:rPr lang="en-US" dirty="0" smtClean="0"/>
              <a:t>Discuss with funder contact:</a:t>
            </a:r>
            <a:endParaRPr lang="en-US" dirty="0"/>
          </a:p>
          <a:p>
            <a:pPr lvl="2"/>
            <a:r>
              <a:rPr lang="en-US" dirty="0" smtClean="0"/>
              <a:t>Ask </a:t>
            </a:r>
            <a:r>
              <a:rPr lang="en-US" dirty="0"/>
              <a:t>if you should reapply next year?</a:t>
            </a:r>
          </a:p>
          <a:p>
            <a:pPr lvl="2"/>
            <a:r>
              <a:rPr lang="en-US" dirty="0"/>
              <a:t>Keep the </a:t>
            </a:r>
            <a:r>
              <a:rPr lang="en-US" dirty="0" smtClean="0"/>
              <a:t>funder abreast </a:t>
            </a:r>
            <a:r>
              <a:rPr lang="en-US" dirty="0"/>
              <a:t>of your accomplishments over the next year</a:t>
            </a:r>
          </a:p>
        </p:txBody>
      </p:sp>
    </p:spTree>
    <p:extLst>
      <p:ext uri="{BB962C8B-B14F-4D97-AF65-F5344CB8AC3E}">
        <p14:creationId xmlns:p14="http://schemas.microsoft.com/office/powerpoint/2010/main" val="1075519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Training Workshop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9104757"/>
              </p:ext>
            </p:extLst>
          </p:nvPr>
        </p:nvGraphicFramePr>
        <p:xfrm>
          <a:off x="609600" y="1417638"/>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843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Documents and Settings\kcolbau\Local Settings\Temporary Internet Files\Content.IE5\W4JDPLUQ\MP900315598[1].jpg"/>
          <p:cNvPicPr>
            <a:picLocks noGrp="1" noChangeAspect="1" noChangeArrowheads="1"/>
          </p:cNvPicPr>
          <p:nvPr>
            <p:ph idx="1"/>
          </p:nvPr>
        </p:nvPicPr>
        <p:blipFill>
          <a:blip r:embed="rId2" cstate="print"/>
          <a:srcRect/>
          <a:stretch>
            <a:fillRect/>
          </a:stretch>
        </p:blipFill>
        <p:spPr bwMode="auto">
          <a:xfrm>
            <a:off x="4585648" y="1219201"/>
            <a:ext cx="2919155" cy="2082331"/>
          </a:xfrm>
          <a:prstGeom prst="rect">
            <a:avLst/>
          </a:prstGeom>
          <a:noFill/>
        </p:spPr>
      </p:pic>
      <p:sp>
        <p:nvSpPr>
          <p:cNvPr id="3" name="TextBox 2"/>
          <p:cNvSpPr txBox="1"/>
          <p:nvPr/>
        </p:nvSpPr>
        <p:spPr>
          <a:xfrm>
            <a:off x="2325511" y="3522134"/>
            <a:ext cx="7744178" cy="1938992"/>
          </a:xfrm>
          <a:prstGeom prst="rect">
            <a:avLst/>
          </a:prstGeom>
          <a:noFill/>
        </p:spPr>
        <p:txBody>
          <a:bodyPr wrap="square" rtlCol="0">
            <a:spAutoFit/>
          </a:bodyPr>
          <a:lstStyle/>
          <a:p>
            <a:pPr algn="ctr"/>
            <a:r>
              <a:rPr lang="en-US" sz="2000" b="1" dirty="0" smtClean="0"/>
              <a:t>Cam Escoffery, PhD, MPH, CHES</a:t>
            </a:r>
          </a:p>
          <a:p>
            <a:pPr algn="ctr"/>
            <a:r>
              <a:rPr lang="en-US" sz="2000" b="1" dirty="0" smtClean="0"/>
              <a:t>Assistant Professor</a:t>
            </a:r>
            <a:br>
              <a:rPr lang="en-US" sz="2000" b="1" dirty="0" smtClean="0"/>
            </a:br>
            <a:endParaRPr lang="en-US" sz="2000" b="1" dirty="0" smtClean="0"/>
          </a:p>
          <a:p>
            <a:pPr algn="ctr"/>
            <a:r>
              <a:rPr lang="en-US" sz="2000" b="1" dirty="0" smtClean="0"/>
              <a:t>Department of Behavioral Science and Health Education</a:t>
            </a:r>
          </a:p>
          <a:p>
            <a:pPr algn="ctr"/>
            <a:r>
              <a:rPr lang="en-US" sz="2000" b="1" dirty="0" smtClean="0"/>
              <a:t>Rollins School of Public Health</a:t>
            </a:r>
          </a:p>
          <a:p>
            <a:pPr algn="ctr"/>
            <a:r>
              <a:rPr lang="en-US" sz="2000" b="1" dirty="0" smtClean="0"/>
              <a:t>cescoff@emory.edu</a:t>
            </a:r>
            <a:endParaRPr lang="en-US" sz="2000" b="1" dirty="0"/>
          </a:p>
        </p:txBody>
      </p:sp>
    </p:spTree>
    <p:extLst>
      <p:ext uri="{BB962C8B-B14F-4D97-AF65-F5344CB8AC3E}">
        <p14:creationId xmlns:p14="http://schemas.microsoft.com/office/powerpoint/2010/main" val="888849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Adobe Connect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Please put your phone on mute!</a:t>
            </a:r>
          </a:p>
          <a:p>
            <a:pPr marL="0" indent="0">
              <a:buNone/>
            </a:pPr>
            <a:endParaRPr lang="en-US" dirty="0" smtClean="0"/>
          </a:p>
          <a:p>
            <a:pPr marL="0" indent="0">
              <a:buNone/>
            </a:pPr>
            <a:r>
              <a:rPr lang="en-US" b="1" dirty="0" smtClean="0"/>
              <a:t>To </a:t>
            </a:r>
            <a:r>
              <a:rPr lang="en-US" b="1" dirty="0"/>
              <a:t>respond to a poll:</a:t>
            </a:r>
          </a:p>
          <a:p>
            <a:pPr lvl="1"/>
            <a:r>
              <a:rPr lang="en-US" dirty="0"/>
              <a:t>A poll will appear on your screen</a:t>
            </a:r>
          </a:p>
          <a:p>
            <a:pPr lvl="1"/>
            <a:r>
              <a:rPr lang="en-US" dirty="0"/>
              <a:t>Click the appropriate response</a:t>
            </a:r>
          </a:p>
          <a:p>
            <a:pPr lvl="1"/>
            <a:r>
              <a:rPr lang="en-US" dirty="0"/>
              <a:t>Your answer will be recorded for the host to view</a:t>
            </a:r>
          </a:p>
          <a:p>
            <a:pPr marL="0" indent="0">
              <a:buNone/>
            </a:pPr>
            <a:endParaRPr lang="en-US" dirty="0" smtClean="0"/>
          </a:p>
          <a:p>
            <a:pPr marL="0" indent="0">
              <a:buNone/>
            </a:pPr>
            <a:r>
              <a:rPr lang="en-US" b="1" dirty="0" smtClean="0"/>
              <a:t>To ask a question:</a:t>
            </a:r>
          </a:p>
          <a:p>
            <a:pPr lvl="1"/>
            <a:r>
              <a:rPr lang="en-US" dirty="0"/>
              <a:t> </a:t>
            </a:r>
            <a:r>
              <a:rPr lang="en-US" dirty="0" smtClean="0"/>
              <a:t>use the raise your hand icon</a:t>
            </a:r>
          </a:p>
          <a:p>
            <a:pPr marL="0" indent="0">
              <a:buNone/>
            </a:pPr>
            <a:r>
              <a:rPr lang="en-US" dirty="0"/>
              <a:t>	</a:t>
            </a:r>
          </a:p>
        </p:txBody>
      </p:sp>
    </p:spTree>
    <p:extLst>
      <p:ext uri="{BB962C8B-B14F-4D97-AF65-F5344CB8AC3E}">
        <p14:creationId xmlns:p14="http://schemas.microsoft.com/office/powerpoint/2010/main" val="675720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2" r="17086" b="10786"/>
          <a:stretch/>
        </p:blipFill>
        <p:spPr bwMode="auto">
          <a:xfrm>
            <a:off x="1524000" y="274638"/>
            <a:ext cx="91440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380384" y="728870"/>
            <a:ext cx="2266121" cy="871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90173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Discuss the common pitfalls of the grant proposal review and submission process</a:t>
            </a:r>
          </a:p>
          <a:p>
            <a:pPr marL="514350" indent="-514350">
              <a:buFont typeface="+mj-lt"/>
              <a:buAutoNum type="arabicPeriod"/>
            </a:pPr>
            <a:r>
              <a:rPr lang="en-US" dirty="0" smtClean="0"/>
              <a:t>Describe the different types of grant review processes</a:t>
            </a:r>
          </a:p>
          <a:p>
            <a:pPr marL="514350" indent="-514350">
              <a:buFont typeface="+mj-lt"/>
              <a:buAutoNum type="arabicPeriod"/>
            </a:pPr>
            <a:r>
              <a:rPr lang="en-US" dirty="0" smtClean="0"/>
              <a:t>Determine what grant reviewers look for in a grant proposal</a:t>
            </a:r>
          </a:p>
          <a:p>
            <a:pPr marL="0" indent="0">
              <a:buNone/>
            </a:pPr>
            <a:endParaRPr lang="en-US" dirty="0"/>
          </a:p>
        </p:txBody>
      </p:sp>
    </p:spTree>
    <p:extLst>
      <p:ext uri="{BB962C8B-B14F-4D97-AF65-F5344CB8AC3E}">
        <p14:creationId xmlns:p14="http://schemas.microsoft.com/office/powerpoint/2010/main" val="276567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Have you submitted a grant proposal before?</a:t>
            </a:r>
          </a:p>
          <a:p>
            <a:pPr lvl="1"/>
            <a:r>
              <a:rPr lang="en-US" dirty="0" smtClean="0"/>
              <a:t>Yes</a:t>
            </a:r>
          </a:p>
          <a:p>
            <a:pPr lvl="1"/>
            <a:r>
              <a:rPr lang="en-US" dirty="0" smtClean="0"/>
              <a:t>No</a:t>
            </a:r>
            <a:endParaRPr lang="en-US" dirty="0"/>
          </a:p>
        </p:txBody>
      </p:sp>
      <p:pic>
        <p:nvPicPr>
          <p:cNvPr id="8194" name="Picture 2" descr="C:\Users\kirsten\AppData\Local\Microsoft\Windows\Temporary Internet Files\Content.IE5\BM2XSO67\MC9000197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5683" y="2248277"/>
            <a:ext cx="1971494" cy="140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TotalTime>
  <Words>1313</Words>
  <Application>Microsoft Office PowerPoint</Application>
  <PresentationFormat>Widescreen</PresentationFormat>
  <Paragraphs>310</Paragraphs>
  <Slides>54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1_Office Theme</vt:lpstr>
      <vt:lpstr>Is Your Proposal a Winner?</vt:lpstr>
      <vt:lpstr>EPRC</vt:lpstr>
      <vt:lpstr>EPRC</vt:lpstr>
      <vt:lpstr>Goals of EPRC</vt:lpstr>
      <vt:lpstr>Welcome</vt:lpstr>
      <vt:lpstr>How to Use Adobe Connect</vt:lpstr>
      <vt:lpstr>PowerPoint Presentation</vt:lpstr>
      <vt:lpstr>Training Objectives</vt:lpstr>
      <vt:lpstr>Q&amp;A</vt:lpstr>
      <vt:lpstr>Q&amp;A</vt:lpstr>
      <vt:lpstr>Bottom Line</vt:lpstr>
      <vt:lpstr>Today’s Training</vt:lpstr>
      <vt:lpstr>Reviewing and Submitting  your Proposal</vt:lpstr>
      <vt:lpstr>Grant Sections</vt:lpstr>
      <vt:lpstr>Budget</vt:lpstr>
      <vt:lpstr>Why Grants Fail…</vt:lpstr>
      <vt:lpstr>Why Grants Fail…</vt:lpstr>
      <vt:lpstr>Before Submitting the Proposal</vt:lpstr>
      <vt:lpstr>Before Submitting the Proposal</vt:lpstr>
      <vt:lpstr>Preparation and Submittal</vt:lpstr>
      <vt:lpstr>Questions ?</vt:lpstr>
      <vt:lpstr>Q&amp;A</vt:lpstr>
      <vt:lpstr>Q&amp;A</vt:lpstr>
      <vt:lpstr>Grants Reviews</vt:lpstr>
      <vt:lpstr>General Grant Review</vt:lpstr>
      <vt:lpstr>Grant Review Processes</vt:lpstr>
      <vt:lpstr>Grant Reviewers</vt:lpstr>
      <vt:lpstr>Grant Review: Foundations</vt:lpstr>
      <vt:lpstr>Grant Review: Foundations</vt:lpstr>
      <vt:lpstr>Grant Review: Foundations</vt:lpstr>
      <vt:lpstr>Review Criteria: Foundations</vt:lpstr>
      <vt:lpstr>Example of Grant Review</vt:lpstr>
      <vt:lpstr>Susan G Komen Greater Atlanta: Reviewers</vt:lpstr>
      <vt:lpstr>Susan G Komen Greater Atlanta</vt:lpstr>
      <vt:lpstr>Grant Review: State or Federal Agency</vt:lpstr>
      <vt:lpstr>Grant Review:     Governmental Agency</vt:lpstr>
      <vt:lpstr>From Idea to Funding: Government Application</vt:lpstr>
      <vt:lpstr>National Institutes of Health (NIH) Review Criteria</vt:lpstr>
      <vt:lpstr>The NIH Peer Review Process</vt:lpstr>
      <vt:lpstr>Review Committee</vt:lpstr>
      <vt:lpstr>Review Debrief</vt:lpstr>
      <vt:lpstr>Review Criteria: What Funders look For?</vt:lpstr>
      <vt:lpstr>Overall Considerations for Grant Reviewers</vt:lpstr>
      <vt:lpstr>Grant Reviewers</vt:lpstr>
      <vt:lpstr>Grant Reviewer Questions</vt:lpstr>
      <vt:lpstr>Grant Reviewer Questions</vt:lpstr>
      <vt:lpstr>Q&amp;A</vt:lpstr>
      <vt:lpstr>Review Decisions: What is the Result?</vt:lpstr>
      <vt:lpstr>Grant Reviewers Options</vt:lpstr>
      <vt:lpstr>Accepted and Funded</vt:lpstr>
      <vt:lpstr>Accepted but Not funded</vt:lpstr>
      <vt:lpstr>Rejection</vt:lpstr>
      <vt:lpstr>Review of Training Workshop</vt:lpstr>
      <vt:lpstr>Questions?</vt:lpstr>
    </vt:vector>
  </TitlesOfParts>
  <Company>Emory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Rodgers, Kirsten</dc:creator>
  <cp:lastModifiedBy>Stephenson, Deborah K.</cp:lastModifiedBy>
  <cp:revision>41</cp:revision>
  <dcterms:created xsi:type="dcterms:W3CDTF">2014-04-28T17:51:33Z</dcterms:created>
  <dcterms:modified xsi:type="dcterms:W3CDTF">2014-05-28T14:35:32Z</dcterms:modified>
</cp:coreProperties>
</file>